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27DB58-DA23-434A-9ED9-8EC70AA26BFF}">
  <a:tblStyle styleId="{3627DB58-DA23-434A-9ED9-8EC70AA26B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6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8.png"/><Relationship Id="rId6" Type="http://schemas.openxmlformats.org/officeDocument/2006/relationships/image" Target="../media/image5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46.png"/><Relationship Id="rId7" Type="http://schemas.openxmlformats.org/officeDocument/2006/relationships/image" Target="../media/image4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76.png"/><Relationship Id="rId4" Type="http://schemas.openxmlformats.org/officeDocument/2006/relationships/image" Target="../media/image59.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5.png"/><Relationship Id="rId4" Type="http://schemas.openxmlformats.org/officeDocument/2006/relationships/image" Target="../media/image70.png"/><Relationship Id="rId5" Type="http://schemas.openxmlformats.org/officeDocument/2006/relationships/image" Target="../media/image6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2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73.png"/><Relationship Id="rId4" Type="http://schemas.openxmlformats.org/officeDocument/2006/relationships/image" Target="../media/image67.png"/><Relationship Id="rId5" Type="http://schemas.openxmlformats.org/officeDocument/2006/relationships/image" Target="../media/image72.png"/><Relationship Id="rId6" Type="http://schemas.openxmlformats.org/officeDocument/2006/relationships/image" Target="../media/image61.png"/><Relationship Id="rId7" Type="http://schemas.openxmlformats.org/officeDocument/2006/relationships/image" Target="../media/image63.png"/><Relationship Id="rId8"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64.png"/><Relationship Id="rId4" Type="http://schemas.openxmlformats.org/officeDocument/2006/relationships/image" Target="../media/image74.png"/><Relationship Id="rId5" Type="http://schemas.openxmlformats.org/officeDocument/2006/relationships/image" Target="../media/image77.png"/><Relationship Id="rId6" Type="http://schemas.openxmlformats.org/officeDocument/2006/relationships/image" Target="../media/image80.png"/><Relationship Id="rId7" Type="http://schemas.openxmlformats.org/officeDocument/2006/relationships/image" Target="../media/image86.png"/><Relationship Id="rId8" Type="http://schemas.openxmlformats.org/officeDocument/2006/relationships/image" Target="../media/image7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79.png"/><Relationship Id="rId4" Type="http://schemas.openxmlformats.org/officeDocument/2006/relationships/image" Target="../media/image89.png"/><Relationship Id="rId5" Type="http://schemas.openxmlformats.org/officeDocument/2006/relationships/image" Target="../media/image92.png"/><Relationship Id="rId6" Type="http://schemas.openxmlformats.org/officeDocument/2006/relationships/image" Target="../media/image8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95.png"/><Relationship Id="rId5" Type="http://schemas.openxmlformats.org/officeDocument/2006/relationships/image" Target="../media/image82.png"/><Relationship Id="rId6" Type="http://schemas.openxmlformats.org/officeDocument/2006/relationships/image" Target="../media/image84.png"/><Relationship Id="rId7" Type="http://schemas.openxmlformats.org/officeDocument/2006/relationships/image" Target="../media/image93.png"/><Relationship Id="rId8" Type="http://schemas.openxmlformats.org/officeDocument/2006/relationships/image" Target="../media/image8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96.png"/><Relationship Id="rId4" Type="http://schemas.openxmlformats.org/officeDocument/2006/relationships/image" Target="../media/image101.png"/><Relationship Id="rId9" Type="http://schemas.openxmlformats.org/officeDocument/2006/relationships/image" Target="../media/image91.png"/><Relationship Id="rId5" Type="http://schemas.openxmlformats.org/officeDocument/2006/relationships/image" Target="../media/image94.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9.png"/><Relationship Id="rId3" Type="http://schemas.openxmlformats.org/officeDocument/2006/relationships/image" Target="../media/image10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9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1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nvd.nist.gov/vuln/detail/CVE-2019-13386" TargetMode="External"/><Relationship Id="rId4" Type="http://schemas.openxmlformats.org/officeDocument/2006/relationships/image" Target="../media/image109.png"/><Relationship Id="rId5" Type="http://schemas.openxmlformats.org/officeDocument/2006/relationships/image" Target="../media/image114.png"/><Relationship Id="rId6"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1.png"/><Relationship Id="rId4" Type="http://schemas.openxmlformats.org/officeDocument/2006/relationships/image" Target="../media/image113.png"/><Relationship Id="rId5" Type="http://schemas.openxmlformats.org/officeDocument/2006/relationships/image" Target="../media/image108.png"/><Relationship Id="rId6" Type="http://schemas.openxmlformats.org/officeDocument/2006/relationships/image" Target="../media/image1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1.png"/><Relationship Id="rId4" Type="http://schemas.openxmlformats.org/officeDocument/2006/relationships/image" Target="../media/image117.png"/><Relationship Id="rId5" Type="http://schemas.openxmlformats.org/officeDocument/2006/relationships/image" Target="../media/image123.jpg"/><Relationship Id="rId6" Type="http://schemas.openxmlformats.org/officeDocument/2006/relationships/image" Target="../media/image1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1.png"/><Relationship Id="rId4" Type="http://schemas.openxmlformats.org/officeDocument/2006/relationships/image" Target="../media/image120.jpg"/><Relationship Id="rId5" Type="http://schemas.openxmlformats.org/officeDocument/2006/relationships/image" Target="../media/image1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1.png"/><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hyperlink" Target="https://www.varonis.com/blog/port-scanning-techniques/" TargetMode="External"/><Relationship Id="rId4" Type="http://schemas.openxmlformats.org/officeDocument/2006/relationships/hyperlink" Target="https://www.extrahop.com/company/blog/2016/how-to-recognize-malicious-network-scanning-port-scann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hyperlink" Target="https://github.com/Calvin-A-Cyber/University-of-Denver-Course-Work/blob/main/Images/Diagrams/Red%20Team%20VS%20Blue%20Team.drawio.png" TargetMode="External"/><Relationship Id="rId5" Type="http://schemas.openxmlformats.org/officeDocument/2006/relationships/image" Target="../media/image9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s://danielmiessler.com/blog/difference-cve-cw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s://cwe.mitre.org/data/definitions/23.html" TargetMode="External"/><Relationship Id="rId4" Type="http://schemas.openxmlformats.org/officeDocument/2006/relationships/image" Target="../media/image98.png"/><Relationship Id="rId5"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cve.mitre.org/cgi-bin/cvekey.cgi?keyword=brute+force+rdp" TargetMode="External"/><Relationship Id="rId4" Type="http://schemas.openxmlformats.org/officeDocument/2006/relationships/image" Target="../media/image107.png"/><Relationship Id="rId5"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Reverse Shell (CVE-2019-13386)</a:t>
            </a:r>
            <a:endParaRPr/>
          </a:p>
        </p:txBody>
      </p:sp>
      <p:sp>
        <p:nvSpPr>
          <p:cNvPr id="1137" name="Google Shape;1137;p63"/>
          <p:cNvSpPr txBox="1"/>
          <p:nvPr>
            <p:ph idx="2" type="subTitle"/>
          </p:nvPr>
        </p:nvSpPr>
        <p:spPr>
          <a:xfrm>
            <a:off x="0" y="5143500"/>
            <a:ext cx="7971900" cy="18534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b="1" lang="en" sz="1300">
                <a:solidFill>
                  <a:schemeClr val="dk1"/>
                </a:solidFill>
              </a:rPr>
              <a:t>The screenshots do not look great and are hard to read, sorry! I tried my best, but you can just drag the screenshot corner to make it big when your grading. </a:t>
            </a:r>
            <a:endParaRPr b="1" sz="1300">
              <a:solidFill>
                <a:schemeClr val="dk1"/>
              </a:solidFill>
            </a:endParaRPr>
          </a:p>
          <a:p>
            <a:pPr indent="0" lvl="0" marL="0" rtl="0" algn="l">
              <a:spcBef>
                <a:spcPts val="0"/>
              </a:spcBef>
              <a:spcAft>
                <a:spcPts val="0"/>
              </a:spcAft>
              <a:buClr>
                <a:schemeClr val="dk1"/>
              </a:buClr>
              <a:buSzPts val="1100"/>
              <a:buFont typeface="Arial"/>
              <a:buNone/>
            </a:pPr>
            <a:r>
              <a:t/>
            </a:r>
            <a:endParaRPr b="1" sz="13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Website used for research found Via Google: </a:t>
            </a:r>
            <a:r>
              <a:rPr lang="en" sz="1100" u="sng">
                <a:solidFill>
                  <a:schemeClr val="hlink"/>
                </a:solidFill>
                <a:hlinkClick r:id="rId3"/>
              </a:rPr>
              <a:t>https://nvd.nist.gov/vuln/detail/CVE-2019-13386</a:t>
            </a:r>
            <a:endParaRPr sz="1100">
              <a:solidFill>
                <a:schemeClr val="dk1"/>
              </a:solidFill>
            </a:endParaRPr>
          </a:p>
        </p:txBody>
      </p:sp>
      <p:sp>
        <p:nvSpPr>
          <p:cNvPr id="1138" name="Google Shape;1138;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txBox="1"/>
          <p:nvPr/>
        </p:nvSpPr>
        <p:spPr>
          <a:xfrm>
            <a:off x="335475" y="1480625"/>
            <a:ext cx="30864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Answer</a:t>
            </a:r>
            <a:r>
              <a:rPr lang="en" sz="1200">
                <a:latin typeface="Roboto"/>
                <a:ea typeface="Roboto"/>
                <a:cs typeface="Roboto"/>
                <a:sym typeface="Roboto"/>
              </a:rPr>
              <a:t>: The last exploit was establishing a meterpreter session on the site with a reverse shell. This way a 2 step process. First we accessed the /webdav/ directory that we cracked the password hash for in the previous step. Once we accessed the /webdav/ directory we uploaded a script file to activate the revershell once it has been opened. Second we set up our Kali machine to wait and listen on port 4444 for the file to be opened. Once the file was opened we </a:t>
            </a:r>
            <a:r>
              <a:rPr lang="en" sz="1200">
                <a:latin typeface="Roboto"/>
                <a:ea typeface="Roboto"/>
                <a:cs typeface="Roboto"/>
                <a:sym typeface="Roboto"/>
              </a:rPr>
              <a:t>achieved</a:t>
            </a:r>
            <a:r>
              <a:rPr lang="en" sz="1200">
                <a:latin typeface="Roboto"/>
                <a:ea typeface="Roboto"/>
                <a:cs typeface="Roboto"/>
                <a:sym typeface="Roboto"/>
              </a:rPr>
              <a:t> a reverse shell into the site.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40" name="Google Shape;1140;p63"/>
          <p:cNvGrpSpPr/>
          <p:nvPr/>
        </p:nvGrpSpPr>
        <p:grpSpPr>
          <a:xfrm>
            <a:off x="457181" y="887903"/>
            <a:ext cx="533372" cy="533480"/>
            <a:chOff x="457200" y="1378813"/>
            <a:chExt cx="695400" cy="695450"/>
          </a:xfrm>
        </p:grpSpPr>
        <p:sp>
          <p:nvSpPr>
            <p:cNvPr id="1141" name="Google Shape;1141;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2" name="Google Shape;1142;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63"/>
          <p:cNvGrpSpPr/>
          <p:nvPr/>
        </p:nvGrpSpPr>
        <p:grpSpPr>
          <a:xfrm>
            <a:off x="3228956" y="887903"/>
            <a:ext cx="533372" cy="533480"/>
            <a:chOff x="457200" y="1378813"/>
            <a:chExt cx="695400" cy="695450"/>
          </a:xfrm>
        </p:grpSpPr>
        <p:sp>
          <p:nvSpPr>
            <p:cNvPr id="1144" name="Google Shape;1144;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Answer</a:t>
            </a:r>
            <a:r>
              <a:rPr lang="en" sz="1200">
                <a:latin typeface="Roboto"/>
                <a:ea typeface="Roboto"/>
                <a:cs typeface="Roboto"/>
                <a:sym typeface="Roboto"/>
              </a:rPr>
              <a:t>: This exploit was the holy grail of the exercise. We gained full access to the </a:t>
            </a:r>
            <a:r>
              <a:rPr lang="en" sz="1200">
                <a:latin typeface="Roboto"/>
                <a:ea typeface="Roboto"/>
                <a:cs typeface="Roboto"/>
                <a:sym typeface="Roboto"/>
              </a:rPr>
              <a:t>site and user access to</a:t>
            </a:r>
            <a:r>
              <a:rPr lang="en" sz="1200">
                <a:latin typeface="Roboto"/>
                <a:ea typeface="Roboto"/>
                <a:cs typeface="Roboto"/>
                <a:sym typeface="Roboto"/>
              </a:rPr>
              <a:t> all of its files. </a:t>
            </a:r>
            <a:r>
              <a:rPr lang="en" sz="1200">
                <a:latin typeface="Roboto"/>
                <a:ea typeface="Roboto"/>
                <a:cs typeface="Roboto"/>
                <a:sym typeface="Roboto"/>
              </a:rPr>
              <a:t>This allowed us to find the Flag on the site in order to “Capture the Flag”. </a:t>
            </a:r>
            <a:endParaRPr sz="1200">
              <a:latin typeface="Roboto"/>
              <a:ea typeface="Roboto"/>
              <a:cs typeface="Roboto"/>
              <a:sym typeface="Roboto"/>
            </a:endParaRPr>
          </a:p>
        </p:txBody>
      </p:sp>
      <p:grpSp>
        <p:nvGrpSpPr>
          <p:cNvPr id="1148" name="Google Shape;1148;p63"/>
          <p:cNvGrpSpPr/>
          <p:nvPr/>
        </p:nvGrpSpPr>
        <p:grpSpPr>
          <a:xfrm>
            <a:off x="6134081" y="888653"/>
            <a:ext cx="533372" cy="533480"/>
            <a:chOff x="457200" y="1378813"/>
            <a:chExt cx="695400" cy="695450"/>
          </a:xfrm>
        </p:grpSpPr>
        <p:sp>
          <p:nvSpPr>
            <p:cNvPr id="1149" name="Google Shape;1149;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0" name="Google Shape;1150;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53" name="Google Shape;1153;p63"/>
          <p:cNvPicPr preferRelativeResize="0"/>
          <p:nvPr/>
        </p:nvPicPr>
        <p:blipFill>
          <a:blip r:embed="rId4">
            <a:alphaModFix/>
          </a:blip>
          <a:stretch>
            <a:fillRect/>
          </a:stretch>
        </p:blipFill>
        <p:spPr>
          <a:xfrm>
            <a:off x="6603250" y="2146100"/>
            <a:ext cx="1967350" cy="1686749"/>
          </a:xfrm>
          <a:prstGeom prst="rect">
            <a:avLst/>
          </a:prstGeom>
          <a:noFill/>
          <a:ln>
            <a:noFill/>
          </a:ln>
        </p:spPr>
      </p:pic>
      <p:pic>
        <p:nvPicPr>
          <p:cNvPr id="1154" name="Google Shape;1154;p63"/>
          <p:cNvPicPr preferRelativeResize="0"/>
          <p:nvPr/>
        </p:nvPicPr>
        <p:blipFill>
          <a:blip r:embed="rId5">
            <a:alphaModFix/>
          </a:blip>
          <a:stretch>
            <a:fillRect/>
          </a:stretch>
        </p:blipFill>
        <p:spPr>
          <a:xfrm>
            <a:off x="6324925" y="1538600"/>
            <a:ext cx="2650910" cy="607500"/>
          </a:xfrm>
          <a:prstGeom prst="rect">
            <a:avLst/>
          </a:prstGeom>
          <a:noFill/>
          <a:ln>
            <a:noFill/>
          </a:ln>
        </p:spPr>
      </p:pic>
      <p:pic>
        <p:nvPicPr>
          <p:cNvPr id="1155" name="Google Shape;1155;p63"/>
          <p:cNvPicPr preferRelativeResize="0"/>
          <p:nvPr/>
        </p:nvPicPr>
        <p:blipFill>
          <a:blip r:embed="rId6">
            <a:alphaModFix/>
          </a:blip>
          <a:stretch>
            <a:fillRect/>
          </a:stretch>
        </p:blipFill>
        <p:spPr>
          <a:xfrm>
            <a:off x="6831400" y="3832850"/>
            <a:ext cx="1637951" cy="122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1" name="Google Shape;1161;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2" name="Google Shape;1162;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8" name="Google Shape;1168;p65"/>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69" name="Google Shape;1169;p65"/>
          <p:cNvSpPr txBox="1"/>
          <p:nvPr>
            <p:ph idx="2" type="subTitle"/>
          </p:nvPr>
        </p:nvSpPr>
        <p:spPr>
          <a:xfrm>
            <a:off x="-12300" y="5143500"/>
            <a:ext cx="7971900" cy="22944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My search Query was: </a:t>
            </a:r>
            <a:r>
              <a:rPr lang="en" sz="1200">
                <a:solidFill>
                  <a:schemeClr val="dk1"/>
                </a:solidFill>
                <a:latin typeface="Roboto"/>
                <a:ea typeface="Roboto"/>
                <a:cs typeface="Roboto"/>
                <a:sym typeface="Roboto"/>
              </a:rPr>
              <a:t>source.ip: 192.168.1.8 AND destination.ip : 192.168.1.105 AND NOT destination.port: 80</a:t>
            </a:r>
            <a:endParaRPr sz="1200">
              <a:solidFill>
                <a:schemeClr val="dk1"/>
              </a:solidFill>
              <a:latin typeface="Roboto"/>
              <a:ea typeface="Roboto"/>
              <a:cs typeface="Roboto"/>
              <a:sym typeface="Roboto"/>
            </a:endParaRPr>
          </a:p>
          <a:p>
            <a:pPr indent="0" lvl="0" marL="0" rtl="0" algn="l">
              <a:spcBef>
                <a:spcPts val="600"/>
              </a:spcBef>
              <a:spcAft>
                <a:spcPts val="0"/>
              </a:spcAft>
              <a:buNone/>
            </a:pPr>
            <a:r>
              <a:rPr b="1" lang="en" sz="1200">
                <a:solidFill>
                  <a:schemeClr val="dk1"/>
                </a:solidFill>
                <a:latin typeface="Roboto"/>
                <a:ea typeface="Roboto"/>
                <a:cs typeface="Roboto"/>
                <a:sym typeface="Roboto"/>
              </a:rPr>
              <a:t>What time did the port scan occur?</a:t>
            </a:r>
            <a:r>
              <a:rPr lang="en" sz="1200">
                <a:solidFill>
                  <a:schemeClr val="dk1"/>
                </a:solidFill>
                <a:latin typeface="Roboto"/>
                <a:ea typeface="Roboto"/>
                <a:cs typeface="Roboto"/>
                <a:sym typeface="Roboto"/>
              </a:rPr>
              <a:t>: The port scan occurred at 1 AM on 11/3/2021 as you can see from the screenshot on the right.</a:t>
            </a:r>
            <a:endParaRPr sz="1200">
              <a:solidFill>
                <a:schemeClr val="dk1"/>
              </a:solidFill>
              <a:latin typeface="Roboto"/>
              <a:ea typeface="Roboto"/>
              <a:cs typeface="Roboto"/>
              <a:sym typeface="Roboto"/>
            </a:endParaRPr>
          </a:p>
          <a:p>
            <a:pPr indent="0" lvl="0" marL="0" rtl="0" algn="l">
              <a:spcBef>
                <a:spcPts val="600"/>
              </a:spcBef>
              <a:spcAft>
                <a:spcPts val="0"/>
              </a:spcAft>
              <a:buNone/>
            </a:pPr>
            <a:r>
              <a:rPr b="1" lang="en" sz="1200">
                <a:solidFill>
                  <a:schemeClr val="dk1"/>
                </a:solidFill>
                <a:latin typeface="Roboto"/>
                <a:ea typeface="Roboto"/>
                <a:cs typeface="Roboto"/>
                <a:sym typeface="Roboto"/>
              </a:rPr>
              <a:t>How many packets were sent, and from which IP?</a:t>
            </a:r>
            <a:r>
              <a:rPr lang="en" sz="1200">
                <a:solidFill>
                  <a:schemeClr val="dk1"/>
                </a:solidFill>
                <a:latin typeface="Roboto"/>
                <a:ea typeface="Roboto"/>
                <a:cs typeface="Roboto"/>
                <a:sym typeface="Roboto"/>
              </a:rPr>
              <a:t>: 5,981 packets were sent from attacker (Kali) IP address 192.168.1.8 to the victim (Capstone) IP address 192.168.1.105.</a:t>
            </a:r>
            <a:endParaRPr sz="1200">
              <a:solidFill>
                <a:schemeClr val="dk1"/>
              </a:solidFill>
              <a:latin typeface="Roboto"/>
              <a:ea typeface="Roboto"/>
              <a:cs typeface="Roboto"/>
              <a:sym typeface="Roboto"/>
            </a:endParaRPr>
          </a:p>
          <a:p>
            <a:pPr indent="0" lvl="0" marL="0" rtl="0" algn="l">
              <a:spcBef>
                <a:spcPts val="600"/>
              </a:spcBef>
              <a:spcAft>
                <a:spcPts val="0"/>
              </a:spcAft>
              <a:buNone/>
            </a:pPr>
            <a:r>
              <a:rPr b="1" lang="en" sz="1200">
                <a:solidFill>
                  <a:schemeClr val="dk1"/>
                </a:solidFill>
                <a:latin typeface="Roboto"/>
                <a:ea typeface="Roboto"/>
                <a:cs typeface="Roboto"/>
                <a:sym typeface="Roboto"/>
              </a:rPr>
              <a:t>What indicates that this was a port scan?</a:t>
            </a:r>
            <a:r>
              <a:rPr lang="en" sz="1200">
                <a:solidFill>
                  <a:schemeClr val="dk1"/>
                </a:solidFill>
                <a:latin typeface="Roboto"/>
                <a:ea typeface="Roboto"/>
                <a:cs typeface="Roboto"/>
                <a:sym typeface="Roboto"/>
              </a:rPr>
              <a:t> What indicates this is a port scan is the screenshot on the bottom left. It is literally showing the packets being sent to each port on the victim's machine in order to see what ports are open, closed or filtered. Fun Fact - The times for each destination port is the exact same for all ports; 01:49:20.001 meaning each port was scanned simultaneously which is consistent for the NMAP scan I ran. Another Fun Fact - If I ran a very slow port scan (and/or a “Quiet” port scan), it would be much harder to detect the port scan since the scan would be so spread out. I go into more depth on this with slide  17.</a:t>
            </a:r>
            <a:endParaRPr sz="1200">
              <a:solidFill>
                <a:schemeClr val="dk1"/>
              </a:solidFill>
              <a:latin typeface="Roboto"/>
              <a:ea typeface="Roboto"/>
              <a:cs typeface="Roboto"/>
              <a:sym typeface="Roboto"/>
            </a:endParaRPr>
          </a:p>
          <a:p>
            <a:pPr indent="0" lvl="0" marL="0" rtl="0" algn="l">
              <a:spcBef>
                <a:spcPts val="600"/>
              </a:spcBef>
              <a:spcAft>
                <a:spcPts val="600"/>
              </a:spcAft>
              <a:buNone/>
            </a:pPr>
            <a:r>
              <a:t/>
            </a:r>
            <a:endParaRPr sz="1200">
              <a:solidFill>
                <a:schemeClr val="dk1"/>
              </a:solidFill>
              <a:latin typeface="Roboto"/>
              <a:ea typeface="Roboto"/>
              <a:cs typeface="Roboto"/>
              <a:sym typeface="Roboto"/>
            </a:endParaRPr>
          </a:p>
        </p:txBody>
      </p:sp>
      <p:sp>
        <p:nvSpPr>
          <p:cNvPr id="1170" name="Google Shape;1170;p65"/>
          <p:cNvSpPr txBox="1"/>
          <p:nvPr>
            <p:ph idx="1" type="subTitle"/>
          </p:nvPr>
        </p:nvSpPr>
        <p:spPr>
          <a:xfrm>
            <a:off x="3712025" y="675975"/>
            <a:ext cx="4911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port scan occur?</a:t>
            </a:r>
            <a:endParaRPr sz="1200"/>
          </a:p>
          <a:p>
            <a:pPr indent="-167640" lvl="0" marL="320040" rtl="0" algn="l">
              <a:spcBef>
                <a:spcPts val="0"/>
              </a:spcBef>
              <a:spcAft>
                <a:spcPts val="0"/>
              </a:spcAft>
              <a:buSzPts val="1200"/>
              <a:buChar char="●"/>
            </a:pPr>
            <a:r>
              <a:rPr lang="en" sz="1200"/>
              <a:t>How many packets were sent, and from which IP?</a:t>
            </a:r>
            <a:endParaRPr sz="1200"/>
          </a:p>
          <a:p>
            <a:pPr indent="-167640" lvl="0" marL="320040" rtl="0" algn="l">
              <a:spcBef>
                <a:spcPts val="0"/>
              </a:spcBef>
              <a:spcAft>
                <a:spcPts val="0"/>
              </a:spcAft>
              <a:buSzPts val="1200"/>
              <a:buChar char="●"/>
            </a:pPr>
            <a:r>
              <a:rPr lang="en" sz="1200"/>
              <a:t>What indicates that this was a port scan?</a:t>
            </a:r>
            <a:endParaRPr sz="1200"/>
          </a:p>
        </p:txBody>
      </p:sp>
      <p:pic>
        <p:nvPicPr>
          <p:cNvPr id="1171" name="Google Shape;1171;p65"/>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72" name="Google Shape;1172;p65"/>
          <p:cNvPicPr preferRelativeResize="0"/>
          <p:nvPr/>
        </p:nvPicPr>
        <p:blipFill>
          <a:blip r:embed="rId4">
            <a:alphaModFix/>
          </a:blip>
          <a:stretch>
            <a:fillRect/>
          </a:stretch>
        </p:blipFill>
        <p:spPr>
          <a:xfrm>
            <a:off x="0" y="1356750"/>
            <a:ext cx="4332375" cy="925350"/>
          </a:xfrm>
          <a:prstGeom prst="rect">
            <a:avLst/>
          </a:prstGeom>
          <a:noFill/>
          <a:ln>
            <a:noFill/>
          </a:ln>
        </p:spPr>
      </p:pic>
      <p:pic>
        <p:nvPicPr>
          <p:cNvPr id="1173" name="Google Shape;1173;p65"/>
          <p:cNvPicPr preferRelativeResize="0"/>
          <p:nvPr/>
        </p:nvPicPr>
        <p:blipFill>
          <a:blip r:embed="rId5">
            <a:alphaModFix/>
          </a:blip>
          <a:stretch>
            <a:fillRect/>
          </a:stretch>
        </p:blipFill>
        <p:spPr>
          <a:xfrm>
            <a:off x="0" y="2282100"/>
            <a:ext cx="4399476" cy="2861400"/>
          </a:xfrm>
          <a:prstGeom prst="rect">
            <a:avLst/>
          </a:prstGeom>
          <a:noFill/>
          <a:ln>
            <a:noFill/>
          </a:ln>
        </p:spPr>
      </p:pic>
      <p:pic>
        <p:nvPicPr>
          <p:cNvPr id="1174" name="Google Shape;1174;p65"/>
          <p:cNvPicPr preferRelativeResize="0"/>
          <p:nvPr/>
        </p:nvPicPr>
        <p:blipFill>
          <a:blip r:embed="rId6">
            <a:alphaModFix/>
          </a:blip>
          <a:stretch>
            <a:fillRect/>
          </a:stretch>
        </p:blipFill>
        <p:spPr>
          <a:xfrm>
            <a:off x="4387175" y="1413925"/>
            <a:ext cx="4756825" cy="1921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80" name="Google Shape;1180;p66"/>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81" name="Google Shape;1181;p66"/>
          <p:cNvSpPr txBox="1"/>
          <p:nvPr>
            <p:ph idx="2" type="subTitle"/>
          </p:nvPr>
        </p:nvSpPr>
        <p:spPr>
          <a:xfrm>
            <a:off x="-12300" y="5143500"/>
            <a:ext cx="7971900" cy="21474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What time did the request occur?</a:t>
            </a:r>
            <a:r>
              <a:rPr lang="en" sz="1200">
                <a:solidFill>
                  <a:schemeClr val="dk1"/>
                </a:solidFill>
                <a:latin typeface="Roboto"/>
                <a:ea typeface="Roboto"/>
                <a:cs typeface="Roboto"/>
                <a:sym typeface="Roboto"/>
              </a:rPr>
              <a:t>: The request occurred on 11/4/2021 between 4 PM and 5 PM.</a:t>
            </a:r>
            <a:endParaRPr sz="1200">
              <a:solidFill>
                <a:schemeClr val="dk1"/>
              </a:solidFill>
              <a:latin typeface="Roboto"/>
              <a:ea typeface="Roboto"/>
              <a:cs typeface="Roboto"/>
              <a:sym typeface="Roboto"/>
            </a:endParaRPr>
          </a:p>
          <a:p>
            <a:pPr indent="0" lvl="0" marL="0" rtl="0" algn="l">
              <a:spcBef>
                <a:spcPts val="600"/>
              </a:spcBef>
              <a:spcAft>
                <a:spcPts val="0"/>
              </a:spcAft>
              <a:buNone/>
            </a:pPr>
            <a:r>
              <a:rPr b="1" lang="en" sz="1200">
                <a:solidFill>
                  <a:schemeClr val="dk1"/>
                </a:solidFill>
                <a:latin typeface="Roboto"/>
                <a:ea typeface="Roboto"/>
                <a:cs typeface="Roboto"/>
                <a:sym typeface="Roboto"/>
              </a:rPr>
              <a:t>How many requests were made?</a:t>
            </a:r>
            <a:r>
              <a:rPr lang="en" sz="1200">
                <a:solidFill>
                  <a:schemeClr val="dk1"/>
                </a:solidFill>
                <a:latin typeface="Roboto"/>
                <a:ea typeface="Roboto"/>
                <a:cs typeface="Roboto"/>
                <a:sym typeface="Roboto"/>
              </a:rPr>
              <a:t>:  10,034 requests were made to the /secret_folder/. While the other folder /webdav/ and the files within that directory were requested as many times as the screenshot above is displaying above.</a:t>
            </a:r>
            <a:endParaRPr sz="1200">
              <a:solidFill>
                <a:schemeClr val="dk1"/>
              </a:solidFill>
              <a:latin typeface="Roboto"/>
              <a:ea typeface="Roboto"/>
              <a:cs typeface="Roboto"/>
              <a:sym typeface="Roboto"/>
            </a:endParaRPr>
          </a:p>
          <a:p>
            <a:pPr indent="0" lvl="0" marL="0" rtl="0" algn="l">
              <a:spcBef>
                <a:spcPts val="600"/>
              </a:spcBef>
              <a:spcAft>
                <a:spcPts val="0"/>
              </a:spcAft>
              <a:buNone/>
            </a:pPr>
            <a:r>
              <a:rPr b="1" lang="en" sz="1200">
                <a:solidFill>
                  <a:schemeClr val="dk1"/>
                </a:solidFill>
                <a:latin typeface="Roboto"/>
                <a:ea typeface="Roboto"/>
                <a:cs typeface="Roboto"/>
                <a:sym typeface="Roboto"/>
              </a:rPr>
              <a:t>Which files were requested?</a:t>
            </a:r>
            <a:r>
              <a:rPr lang="en" sz="1200">
                <a:solidFill>
                  <a:schemeClr val="dk1"/>
                </a:solidFill>
                <a:latin typeface="Roboto"/>
                <a:ea typeface="Roboto"/>
                <a:cs typeface="Roboto"/>
                <a:sym typeface="Roboto"/>
              </a:rPr>
              <a:t>: The files that were requested were, shell.php, passwd.dav and shell1.php. *The files shell1.php was another script I uploaded to see if it would run, it did not work*</a:t>
            </a:r>
            <a:endParaRPr sz="1200">
              <a:solidFill>
                <a:schemeClr val="dk1"/>
              </a:solidFill>
              <a:latin typeface="Roboto"/>
              <a:ea typeface="Roboto"/>
              <a:cs typeface="Roboto"/>
              <a:sym typeface="Roboto"/>
            </a:endParaRPr>
          </a:p>
          <a:p>
            <a:pPr indent="0" lvl="0" marL="0" rtl="0" algn="l">
              <a:spcBef>
                <a:spcPts val="600"/>
              </a:spcBef>
              <a:spcAft>
                <a:spcPts val="600"/>
              </a:spcAft>
              <a:buNone/>
            </a:pPr>
            <a:r>
              <a:rPr b="1" lang="en" sz="1200">
                <a:solidFill>
                  <a:schemeClr val="dk1"/>
                </a:solidFill>
                <a:latin typeface="Roboto"/>
                <a:ea typeface="Roboto"/>
                <a:cs typeface="Roboto"/>
                <a:sym typeface="Roboto"/>
              </a:rPr>
              <a:t>What did they contain?</a:t>
            </a:r>
            <a:r>
              <a:rPr lang="en" sz="1200">
                <a:solidFill>
                  <a:schemeClr val="dk1"/>
                </a:solidFill>
                <a:latin typeface="Roboto"/>
                <a:ea typeface="Roboto"/>
                <a:cs typeface="Roboto"/>
                <a:sym typeface="Roboto"/>
              </a:rPr>
              <a:t>: The shell.ph file contained a script to start a reverse shell on server, thus making the server establish a meterpreter session with our system that was listening on port 4444. Shell1.ph contained another slightly different script and the passwd.dav file contained the password for the developers.</a:t>
            </a:r>
            <a:endParaRPr sz="1200">
              <a:solidFill>
                <a:schemeClr val="dk1"/>
              </a:solidFill>
              <a:latin typeface="Roboto"/>
              <a:ea typeface="Roboto"/>
              <a:cs typeface="Roboto"/>
              <a:sym typeface="Roboto"/>
            </a:endParaRPr>
          </a:p>
        </p:txBody>
      </p:sp>
      <p:sp>
        <p:nvSpPr>
          <p:cNvPr id="1182" name="Google Shape;1182;p66"/>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request occur? How many requests were made?</a:t>
            </a:r>
            <a:endParaRPr sz="1200"/>
          </a:p>
          <a:p>
            <a:pPr indent="-167640" lvl="0" marL="320040" rtl="0" algn="l">
              <a:spcBef>
                <a:spcPts val="0"/>
              </a:spcBef>
              <a:spcAft>
                <a:spcPts val="0"/>
              </a:spcAft>
              <a:buSzPts val="1200"/>
              <a:buChar char="●"/>
            </a:pPr>
            <a:r>
              <a:rPr lang="en" sz="1200"/>
              <a:t>Which files were requested? What did they contain?</a:t>
            </a:r>
            <a:endParaRPr sz="1200"/>
          </a:p>
        </p:txBody>
      </p:sp>
      <p:pic>
        <p:nvPicPr>
          <p:cNvPr id="1183" name="Google Shape;1183;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84" name="Google Shape;1184;p66"/>
          <p:cNvPicPr preferRelativeResize="0"/>
          <p:nvPr/>
        </p:nvPicPr>
        <p:blipFill>
          <a:blip r:embed="rId4">
            <a:alphaModFix/>
          </a:blip>
          <a:stretch>
            <a:fillRect/>
          </a:stretch>
        </p:blipFill>
        <p:spPr>
          <a:xfrm>
            <a:off x="5655100" y="1233425"/>
            <a:ext cx="3488900" cy="1725825"/>
          </a:xfrm>
          <a:prstGeom prst="rect">
            <a:avLst/>
          </a:prstGeom>
          <a:noFill/>
          <a:ln>
            <a:noFill/>
          </a:ln>
        </p:spPr>
      </p:pic>
      <p:pic>
        <p:nvPicPr>
          <p:cNvPr id="1185" name="Google Shape;1185;p66"/>
          <p:cNvPicPr preferRelativeResize="0"/>
          <p:nvPr/>
        </p:nvPicPr>
        <p:blipFill>
          <a:blip r:embed="rId5">
            <a:alphaModFix/>
          </a:blip>
          <a:stretch>
            <a:fillRect/>
          </a:stretch>
        </p:blipFill>
        <p:spPr>
          <a:xfrm>
            <a:off x="3172180" y="2859325"/>
            <a:ext cx="3053219" cy="2191500"/>
          </a:xfrm>
          <a:prstGeom prst="rect">
            <a:avLst/>
          </a:prstGeom>
          <a:noFill/>
          <a:ln>
            <a:noFill/>
          </a:ln>
        </p:spPr>
      </p:pic>
      <p:pic>
        <p:nvPicPr>
          <p:cNvPr id="1186" name="Google Shape;1186;p66"/>
          <p:cNvPicPr preferRelativeResize="0"/>
          <p:nvPr/>
        </p:nvPicPr>
        <p:blipFill>
          <a:blip r:embed="rId6">
            <a:alphaModFix/>
          </a:blip>
          <a:stretch>
            <a:fillRect/>
          </a:stretch>
        </p:blipFill>
        <p:spPr>
          <a:xfrm>
            <a:off x="0" y="2859315"/>
            <a:ext cx="3172175" cy="22841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92" name="Google Shape;1192;p67"/>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93" name="Google Shape;1193;p67"/>
          <p:cNvSpPr txBox="1"/>
          <p:nvPr>
            <p:ph idx="2" type="subTitle"/>
          </p:nvPr>
        </p:nvSpPr>
        <p:spPr>
          <a:xfrm>
            <a:off x="-12300" y="5143500"/>
            <a:ext cx="7971900" cy="12696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How many requests were made in the attack?</a:t>
            </a:r>
            <a:r>
              <a:rPr lang="en" sz="1200">
                <a:solidFill>
                  <a:schemeClr val="dk1"/>
                </a:solidFill>
                <a:latin typeface="Roboto"/>
                <a:ea typeface="Roboto"/>
                <a:cs typeface="Roboto"/>
                <a:sym typeface="Roboto"/>
              </a:rPr>
              <a:t>: During the attack 10,034 requests were made to access the /secret_folder/.</a:t>
            </a:r>
            <a:endParaRPr sz="1200">
              <a:solidFill>
                <a:schemeClr val="dk1"/>
              </a:solidFill>
              <a:latin typeface="Roboto"/>
              <a:ea typeface="Roboto"/>
              <a:cs typeface="Roboto"/>
              <a:sym typeface="Roboto"/>
            </a:endParaRPr>
          </a:p>
          <a:p>
            <a:pPr indent="0" lvl="0" marL="0" rtl="0" algn="l">
              <a:spcBef>
                <a:spcPts val="600"/>
              </a:spcBef>
              <a:spcAft>
                <a:spcPts val="600"/>
              </a:spcAft>
              <a:buNone/>
            </a:pPr>
            <a:r>
              <a:rPr b="1" lang="en" sz="1200">
                <a:solidFill>
                  <a:schemeClr val="dk1"/>
                </a:solidFill>
                <a:latin typeface="Roboto"/>
                <a:ea typeface="Roboto"/>
                <a:cs typeface="Roboto"/>
                <a:sym typeface="Roboto"/>
              </a:rPr>
              <a:t>How many requests had been made before the attacker discovered the password?</a:t>
            </a:r>
            <a:r>
              <a:rPr lang="en" sz="1200">
                <a:solidFill>
                  <a:schemeClr val="dk1"/>
                </a:solidFill>
                <a:latin typeface="Roboto"/>
                <a:ea typeface="Roboto"/>
                <a:cs typeface="Roboto"/>
                <a:sym typeface="Roboto"/>
              </a:rPr>
              <a:t>: The number of requests that were made before Hydra cracked the password was 10,0028 requests. Leaving the last 4 attempts as successfully accessing the /secret_folder/ directory.</a:t>
            </a:r>
            <a:endParaRPr/>
          </a:p>
        </p:txBody>
      </p:sp>
      <p:sp>
        <p:nvSpPr>
          <p:cNvPr id="1194" name="Google Shape;1194;p67"/>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in the attack?</a:t>
            </a:r>
            <a:endParaRPr sz="1200"/>
          </a:p>
          <a:p>
            <a:pPr indent="-167640" lvl="0" marL="320040" rtl="0" algn="l">
              <a:spcBef>
                <a:spcPts val="0"/>
              </a:spcBef>
              <a:spcAft>
                <a:spcPts val="0"/>
              </a:spcAft>
              <a:buSzPts val="1200"/>
              <a:buChar char="●"/>
            </a:pPr>
            <a:r>
              <a:rPr lang="en" sz="1200"/>
              <a:t>How many requests had been made before the attacker </a:t>
            </a:r>
            <a:br>
              <a:rPr lang="en" sz="1200"/>
            </a:br>
            <a:r>
              <a:rPr lang="en" sz="1200"/>
              <a:t>discovered the password?</a:t>
            </a:r>
            <a:endParaRPr sz="1200"/>
          </a:p>
        </p:txBody>
      </p:sp>
      <p:pic>
        <p:nvPicPr>
          <p:cNvPr id="1195" name="Google Shape;1195;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96" name="Google Shape;1196;p67"/>
          <p:cNvPicPr preferRelativeResize="0"/>
          <p:nvPr/>
        </p:nvPicPr>
        <p:blipFill>
          <a:blip r:embed="rId4">
            <a:alphaModFix/>
          </a:blip>
          <a:stretch>
            <a:fillRect/>
          </a:stretch>
        </p:blipFill>
        <p:spPr>
          <a:xfrm>
            <a:off x="183063" y="1984950"/>
            <a:ext cx="3748663" cy="2113100"/>
          </a:xfrm>
          <a:prstGeom prst="rect">
            <a:avLst/>
          </a:prstGeom>
          <a:noFill/>
          <a:ln>
            <a:noFill/>
          </a:ln>
        </p:spPr>
      </p:pic>
      <p:pic>
        <p:nvPicPr>
          <p:cNvPr id="1197" name="Google Shape;1197;p67"/>
          <p:cNvPicPr preferRelativeResize="0"/>
          <p:nvPr/>
        </p:nvPicPr>
        <p:blipFill>
          <a:blip r:embed="rId5">
            <a:alphaModFix/>
          </a:blip>
          <a:stretch>
            <a:fillRect/>
          </a:stretch>
        </p:blipFill>
        <p:spPr>
          <a:xfrm>
            <a:off x="5020846" y="1984950"/>
            <a:ext cx="3075604" cy="211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03" name="Google Shape;1203;p68"/>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204" name="Google Shape;1204;p68"/>
          <p:cNvSpPr txBox="1"/>
          <p:nvPr>
            <p:ph idx="2" type="subTitle"/>
          </p:nvPr>
        </p:nvSpPr>
        <p:spPr>
          <a:xfrm>
            <a:off x="-12300" y="5143500"/>
            <a:ext cx="7971900" cy="1399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How many requests were made to this directory?</a:t>
            </a:r>
            <a:r>
              <a:rPr lang="en" sz="1200">
                <a:solidFill>
                  <a:schemeClr val="dk1"/>
                </a:solidFill>
                <a:latin typeface="Roboto"/>
                <a:ea typeface="Roboto"/>
                <a:cs typeface="Roboto"/>
                <a:sym typeface="Roboto"/>
              </a:rPr>
              <a:t>: 86 requests were made to the /webdav/ directory during the attack.</a:t>
            </a:r>
            <a:endParaRPr sz="1200">
              <a:solidFill>
                <a:schemeClr val="dk1"/>
              </a:solidFill>
              <a:latin typeface="Roboto"/>
              <a:ea typeface="Roboto"/>
              <a:cs typeface="Roboto"/>
              <a:sym typeface="Roboto"/>
            </a:endParaRPr>
          </a:p>
          <a:p>
            <a:pPr indent="0" lvl="0" marL="0" rtl="0" algn="l">
              <a:spcBef>
                <a:spcPts val="600"/>
              </a:spcBef>
              <a:spcAft>
                <a:spcPts val="600"/>
              </a:spcAft>
              <a:buNone/>
            </a:pPr>
            <a:r>
              <a:rPr b="1" lang="en" sz="1200">
                <a:solidFill>
                  <a:schemeClr val="dk1"/>
                </a:solidFill>
                <a:latin typeface="Roboto"/>
                <a:ea typeface="Roboto"/>
                <a:cs typeface="Roboto"/>
                <a:sym typeface="Roboto"/>
              </a:rPr>
              <a:t>Which files were requested?</a:t>
            </a:r>
            <a:r>
              <a:rPr lang="en" sz="1200">
                <a:solidFill>
                  <a:schemeClr val="dk1"/>
                </a:solidFill>
                <a:latin typeface="Roboto"/>
                <a:ea typeface="Roboto"/>
                <a:cs typeface="Roboto"/>
                <a:sym typeface="Roboto"/>
              </a:rPr>
              <a:t>: As you can see the files requested within that directory were, shell.php, passwd.dav and shell1.php.</a:t>
            </a:r>
            <a:endParaRPr>
              <a:latin typeface="Roboto"/>
              <a:ea typeface="Roboto"/>
              <a:cs typeface="Roboto"/>
              <a:sym typeface="Roboto"/>
            </a:endParaRPr>
          </a:p>
        </p:txBody>
      </p:sp>
      <p:sp>
        <p:nvSpPr>
          <p:cNvPr id="1205" name="Google Shape;1205;p68"/>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to this directory?</a:t>
            </a:r>
            <a:endParaRPr sz="1200"/>
          </a:p>
          <a:p>
            <a:pPr indent="-167640" lvl="0" marL="320040" rtl="0" algn="l">
              <a:spcBef>
                <a:spcPts val="0"/>
              </a:spcBef>
              <a:spcAft>
                <a:spcPts val="0"/>
              </a:spcAft>
              <a:buSzPts val="1200"/>
              <a:buChar char="●"/>
            </a:pPr>
            <a:r>
              <a:rPr lang="en" sz="1200"/>
              <a:t>Which files were requested?</a:t>
            </a:r>
            <a:endParaRPr sz="1200"/>
          </a:p>
        </p:txBody>
      </p:sp>
      <p:pic>
        <p:nvPicPr>
          <p:cNvPr id="1206" name="Google Shape;1206;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07" name="Google Shape;1207;p68"/>
          <p:cNvPicPr preferRelativeResize="0"/>
          <p:nvPr/>
        </p:nvPicPr>
        <p:blipFill>
          <a:blip r:embed="rId4">
            <a:alphaModFix/>
          </a:blip>
          <a:stretch>
            <a:fillRect/>
          </a:stretch>
        </p:blipFill>
        <p:spPr>
          <a:xfrm>
            <a:off x="1478500" y="1319075"/>
            <a:ext cx="5494409" cy="354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pic>
        <p:nvPicPr>
          <p:cNvPr id="1212" name="Google Shape;1212;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13" name="Google Shape;1213;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14" name="Google Shape;1214;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20" name="Google Shape;1220;p70"/>
          <p:cNvSpPr txBox="1"/>
          <p:nvPr>
            <p:ph idx="1" type="subTitle"/>
          </p:nvPr>
        </p:nvSpPr>
        <p:spPr>
          <a:xfrm>
            <a:off x="-12300" y="5143350"/>
            <a:ext cx="7971900" cy="26301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b="1" lang="en" sz="1200"/>
              <a:t>To continue on the mitigating a port scan question</a:t>
            </a:r>
            <a:r>
              <a:rPr lang="en" sz="1200"/>
              <a:t>: Mitigating a port scan with an attacker that is experienced and knows how to run a proper port scan without being detected in the </a:t>
            </a:r>
            <a:r>
              <a:rPr b="1" lang="en" sz="1200" u="sng"/>
              <a:t>logs</a:t>
            </a:r>
            <a:r>
              <a:rPr lang="en" sz="1200"/>
              <a:t> can be difficult. An attacker can run a UDP port scan (This does not </a:t>
            </a:r>
            <a:r>
              <a:rPr lang="en" sz="1200"/>
              <a:t>yield</a:t>
            </a:r>
            <a:r>
              <a:rPr lang="en" sz="1200"/>
              <a:t> as much info as a TCP scan but is still hard to detect). The attacker could also send NULL </a:t>
            </a:r>
            <a:r>
              <a:rPr lang="en" sz="1200"/>
              <a:t>packets containing</a:t>
            </a:r>
            <a:r>
              <a:rPr lang="en" sz="1200"/>
              <a:t> nothing in order to get a RST response or no response from the port, if a port is open it sends </a:t>
            </a:r>
            <a:r>
              <a:rPr lang="en" sz="1200"/>
              <a:t>back a</a:t>
            </a:r>
            <a:r>
              <a:rPr lang="en" sz="1200"/>
              <a:t> RST, if it is closed the attacker gets no response, thus telling him what ports are open and closed. Lastly, an </a:t>
            </a:r>
            <a:r>
              <a:rPr lang="en" sz="1200"/>
              <a:t>attacker</a:t>
            </a:r>
            <a:r>
              <a:rPr lang="en" sz="1200"/>
              <a:t> can start a TCP three-way handshake with a FIN packet and if the attacker gets no response the port is open and if the attacker gets a RST response the port is closed. This type of port scan tricks the firewall </a:t>
            </a:r>
            <a:r>
              <a:rPr lang="en" sz="1200"/>
              <a:t>because</a:t>
            </a:r>
            <a:r>
              <a:rPr lang="en" sz="1200"/>
              <a:t> a firewall is looking for SYN packets, not FIN packets </a:t>
            </a:r>
            <a:r>
              <a:rPr lang="en" sz="1200"/>
              <a:t>because</a:t>
            </a:r>
            <a:r>
              <a:rPr lang="en" sz="1200"/>
              <a:t> that would mean the firewall already scanned the </a:t>
            </a:r>
            <a:r>
              <a:rPr lang="en" sz="1200"/>
              <a:t>initial</a:t>
            </a:r>
            <a:r>
              <a:rPr lang="en" sz="1200"/>
              <a:t> SYN packets of the client and now it is finishing its handshake with the server with a FIN packet. So, there are many ways to dodge being detected with a port scans in logs, but Wireshark and new IDS/IPS systems can still catch these!</a:t>
            </a:r>
            <a:endParaRPr sz="1200"/>
          </a:p>
          <a:p>
            <a:pPr indent="0" lvl="0" marL="0" rtl="0" algn="l">
              <a:spcBef>
                <a:spcPts val="0"/>
              </a:spcBef>
              <a:spcAft>
                <a:spcPts val="0"/>
              </a:spcAft>
              <a:buNone/>
            </a:pPr>
            <a:r>
              <a:rPr lang="en" sz="1200"/>
              <a:t>Website used for research: </a:t>
            </a:r>
            <a:r>
              <a:rPr lang="en" sz="1200" u="sng">
                <a:solidFill>
                  <a:schemeClr val="hlink"/>
                </a:solidFill>
                <a:hlinkClick r:id="rId3"/>
              </a:rPr>
              <a:t>https://www.varonis.com/blog/port-scanning-techniques/</a:t>
            </a:r>
            <a:endParaRPr sz="1200"/>
          </a:p>
          <a:p>
            <a:pPr indent="0" lvl="0" marL="0" rtl="0" algn="l">
              <a:spcBef>
                <a:spcPts val="0"/>
              </a:spcBef>
              <a:spcAft>
                <a:spcPts val="0"/>
              </a:spcAft>
              <a:buNone/>
            </a:pPr>
            <a:r>
              <a:rPr lang="en" sz="1200"/>
              <a:t>Website used for research: </a:t>
            </a:r>
            <a:r>
              <a:rPr lang="en" sz="1200" u="sng">
                <a:solidFill>
                  <a:schemeClr val="hlink"/>
                </a:solidFill>
                <a:hlinkClick r:id="rId4"/>
              </a:rPr>
              <a:t>https://www.extrahop.com/company/blog/2016/how-to-recognize-malicious-network-scanning-port-scanning/</a:t>
            </a:r>
            <a:endParaRPr sz="1200"/>
          </a:p>
        </p:txBody>
      </p:sp>
      <p:sp>
        <p:nvSpPr>
          <p:cNvPr id="1221" name="Google Shape;1221;p70"/>
          <p:cNvSpPr txBox="1"/>
          <p:nvPr>
            <p:ph idx="2" type="subTitle"/>
          </p:nvPr>
        </p:nvSpPr>
        <p:spPr>
          <a:xfrm>
            <a:off x="-12300" y="1602450"/>
            <a:ext cx="4555500" cy="35409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kind of alarm can be set to detect future port scans?</a:t>
            </a:r>
            <a:endParaRPr/>
          </a:p>
          <a:p>
            <a:pPr indent="0" lvl="0" marL="0" rtl="0" algn="l">
              <a:spcBef>
                <a:spcPts val="0"/>
              </a:spcBef>
              <a:spcAft>
                <a:spcPts val="0"/>
              </a:spcAft>
              <a:buNone/>
            </a:pPr>
            <a:r>
              <a:rPr b="1" lang="en"/>
              <a:t>Answer</a:t>
            </a:r>
            <a:r>
              <a:rPr lang="en"/>
              <a:t>: An alarm that can detect future port scans with NMAP needs to be able to identify when SYN-SYN/ACK-RST packets are </a:t>
            </a:r>
            <a:r>
              <a:rPr lang="en"/>
              <a:t>occurring regularly</a:t>
            </a:r>
            <a:r>
              <a:rPr lang="en"/>
              <a:t>, </a:t>
            </a:r>
            <a:r>
              <a:rPr lang="en"/>
              <a:t>because</a:t>
            </a:r>
            <a:r>
              <a:rPr lang="en"/>
              <a:t> this is a tall tail sign of a port scan. Once, a system identifies that a client is running through different ports and dropping all packets after SYN/ACK in the three-way handshake, then the system can drop all packets </a:t>
            </a:r>
            <a:r>
              <a:rPr lang="en"/>
              <a:t>from this</a:t>
            </a:r>
            <a:r>
              <a:rPr lang="en"/>
              <a:t> client.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threshold would you set to activate this alarm?</a:t>
            </a:r>
            <a:endParaRPr/>
          </a:p>
          <a:p>
            <a:pPr indent="0" lvl="0" marL="0" rtl="0" algn="l">
              <a:spcBef>
                <a:spcPts val="0"/>
              </a:spcBef>
              <a:spcAft>
                <a:spcPts val="0"/>
              </a:spcAft>
              <a:buNone/>
            </a:pPr>
            <a:r>
              <a:rPr b="1" lang="en"/>
              <a:t>Answer</a:t>
            </a:r>
            <a:r>
              <a:rPr lang="en"/>
              <a:t>: For a system to properly detect a NMAP port scan, a good threshold of 50-100 SYN-SYN/ACK-RST </a:t>
            </a:r>
            <a:r>
              <a:rPr lang="en"/>
              <a:t>occurrences in 1 hour</a:t>
            </a:r>
            <a:r>
              <a:rPr lang="en"/>
              <a:t> is a good threshold to start with.</a:t>
            </a:r>
            <a:endParaRPr/>
          </a:p>
        </p:txBody>
      </p:sp>
      <p:sp>
        <p:nvSpPr>
          <p:cNvPr id="1222" name="Google Shape;1222;p70"/>
          <p:cNvSpPr txBox="1"/>
          <p:nvPr>
            <p:ph idx="3" type="subTitle"/>
          </p:nvPr>
        </p:nvSpPr>
        <p:spPr>
          <a:xfrm>
            <a:off x="4217350" y="1604700"/>
            <a:ext cx="4926900" cy="35409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configurations can be set on the host to mitigate port scans?</a:t>
            </a:r>
            <a:endParaRPr/>
          </a:p>
          <a:p>
            <a:pPr indent="0" lvl="0" marL="0" rtl="0" algn="l">
              <a:spcBef>
                <a:spcPts val="0"/>
              </a:spcBef>
              <a:spcAft>
                <a:spcPts val="0"/>
              </a:spcAft>
              <a:buNone/>
            </a:pPr>
            <a:r>
              <a:rPr b="1" lang="en"/>
              <a:t>Answer</a:t>
            </a:r>
            <a:r>
              <a:rPr lang="en"/>
              <a:t>: Mitigating simple “loud” port scans that are dropping TCP packets after SYN/ACK are simple, create a firewall rule to drop clients that are </a:t>
            </a:r>
            <a:r>
              <a:rPr lang="en"/>
              <a:t>continuously</a:t>
            </a:r>
            <a:r>
              <a:rPr lang="en"/>
              <a:t> not </a:t>
            </a:r>
            <a:r>
              <a:rPr lang="en"/>
              <a:t>completing</a:t>
            </a:r>
            <a:r>
              <a:rPr lang="en"/>
              <a:t> the TCP three-way handshake on </a:t>
            </a:r>
            <a:r>
              <a:rPr lang="en"/>
              <a:t>multiple</a:t>
            </a:r>
            <a:r>
              <a:rPr lang="en"/>
              <a:t> ports in a short amount of time. As I said in the alarm threshold section 50-100 RST’s on different ports is a good start and work up </a:t>
            </a:r>
            <a:r>
              <a:rPr lang="en"/>
              <a:t>or</a:t>
            </a:r>
            <a:r>
              <a:rPr lang="en"/>
              <a:t> down </a:t>
            </a:r>
            <a:r>
              <a:rPr lang="en"/>
              <a:t>from</a:t>
            </a:r>
            <a:r>
              <a:rPr lang="en"/>
              <a:t> </a:t>
            </a:r>
            <a:r>
              <a:rPr lang="en"/>
              <a:t>there</a:t>
            </a:r>
            <a:r>
              <a:rPr lang="en"/>
              <a:t> based on the amount of alerts. *I continue below with more details to my explanation.*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Describe the solution. If possible, provide required command lines. </a:t>
            </a:r>
            <a:endParaRPr/>
          </a:p>
          <a:p>
            <a:pPr indent="0" lvl="0" marL="0" rtl="0" algn="l">
              <a:spcBef>
                <a:spcPts val="0"/>
              </a:spcBef>
              <a:spcAft>
                <a:spcPts val="0"/>
              </a:spcAft>
              <a:buClr>
                <a:schemeClr val="dk1"/>
              </a:buClr>
              <a:buSzPts val="1100"/>
              <a:buFont typeface="Arial"/>
              <a:buNone/>
            </a:pPr>
            <a:r>
              <a:rPr b="1" lang="en"/>
              <a:t>Answer</a:t>
            </a:r>
            <a:r>
              <a:rPr lang="en"/>
              <a:t>: Simply add a firewall rule to drop clients that are </a:t>
            </a:r>
            <a:r>
              <a:rPr lang="en"/>
              <a:t>continuously</a:t>
            </a:r>
            <a:r>
              <a:rPr lang="en"/>
              <a:t> not finishing the three-way TCP handshake with the threshold of 50-100 RST’s </a:t>
            </a:r>
            <a:r>
              <a:rPr lang="en"/>
              <a:t>occurring</a:t>
            </a:r>
            <a:r>
              <a:rPr lang="en"/>
              <a:t> on different ports in a 1 hour time frame. </a:t>
            </a:r>
            <a:endParaRPr/>
          </a:p>
          <a:p>
            <a:pPr indent="0" lvl="0" marL="0" rtl="0" algn="l">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28" name="Google Shape;1228;p71"/>
          <p:cNvSpPr txBox="1"/>
          <p:nvPr>
            <p:ph idx="1" type="subTitle"/>
          </p:nvPr>
        </p:nvSpPr>
        <p:spPr>
          <a:xfrm>
            <a:off x="0" y="514350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9" name="Google Shape;1229;p71"/>
          <p:cNvSpPr txBox="1"/>
          <p:nvPr>
            <p:ph idx="2" type="subTitle"/>
          </p:nvPr>
        </p:nvSpPr>
        <p:spPr>
          <a:xfrm>
            <a:off x="-12300" y="1495250"/>
            <a:ext cx="4298400" cy="34089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kind of alarm can be set to detect future unauthorized access?</a:t>
            </a:r>
            <a:endParaRPr/>
          </a:p>
          <a:p>
            <a:pPr indent="0" lvl="0" marL="0" rtl="0" algn="l">
              <a:spcBef>
                <a:spcPts val="0"/>
              </a:spcBef>
              <a:spcAft>
                <a:spcPts val="0"/>
              </a:spcAft>
              <a:buNone/>
            </a:pPr>
            <a:r>
              <a:rPr b="1" lang="en"/>
              <a:t>Answer</a:t>
            </a:r>
            <a:r>
              <a:rPr lang="en"/>
              <a:t>: An alarm that can be set to detect this unauthorized access is a </a:t>
            </a:r>
            <a:r>
              <a:rPr lang="en"/>
              <a:t>firewall rule that alerts the system admins anytime a non-authorized (Not whitelisted) IP address attempts to accesses the /secret_folder/.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 threshold would you set to activate this alarm?</a:t>
            </a:r>
            <a:endParaRPr/>
          </a:p>
          <a:p>
            <a:pPr indent="0" lvl="0" marL="0" rtl="0" algn="l">
              <a:spcBef>
                <a:spcPts val="0"/>
              </a:spcBef>
              <a:spcAft>
                <a:spcPts val="0"/>
              </a:spcAft>
              <a:buClr>
                <a:schemeClr val="dk1"/>
              </a:buClr>
              <a:buSzPts val="1100"/>
              <a:buFont typeface="Arial"/>
              <a:buNone/>
            </a:pPr>
            <a:r>
              <a:rPr b="1" lang="en"/>
              <a:t>Answer</a:t>
            </a:r>
            <a:r>
              <a:rPr lang="en"/>
              <a:t>: As long as only the authorized IP addresses will have access to this directory the threshold would be 1 time. Since, no one other than the authorized IP addresses should have access to the directory. An alert should be sent if any other IP addresses accesses the folder. </a:t>
            </a:r>
            <a:endParaRPr/>
          </a:p>
          <a:p>
            <a:pPr indent="0" lvl="0" marL="0" rtl="0" algn="l">
              <a:spcBef>
                <a:spcPts val="0"/>
              </a:spcBef>
              <a:spcAft>
                <a:spcPts val="0"/>
              </a:spcAft>
              <a:buNone/>
            </a:pPr>
            <a:r>
              <a:t/>
            </a:r>
            <a:endParaRPr sz="1400"/>
          </a:p>
        </p:txBody>
      </p:sp>
      <p:sp>
        <p:nvSpPr>
          <p:cNvPr id="1230" name="Google Shape;1230;p71"/>
          <p:cNvSpPr txBox="1"/>
          <p:nvPr>
            <p:ph idx="3" type="subTitle"/>
          </p:nvPr>
        </p:nvSpPr>
        <p:spPr>
          <a:xfrm>
            <a:off x="4466800" y="1497600"/>
            <a:ext cx="4524000" cy="34089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configuration can be set on the host to block unwanted access?</a:t>
            </a:r>
            <a:endParaRPr/>
          </a:p>
          <a:p>
            <a:pPr indent="0" lvl="0" marL="0" rtl="0" algn="l">
              <a:spcBef>
                <a:spcPts val="0"/>
              </a:spcBef>
              <a:spcAft>
                <a:spcPts val="0"/>
              </a:spcAft>
              <a:buNone/>
            </a:pPr>
            <a:r>
              <a:rPr b="1" lang="en"/>
              <a:t>Answer</a:t>
            </a:r>
            <a:r>
              <a:rPr lang="en"/>
              <a:t>: A </a:t>
            </a:r>
            <a:r>
              <a:rPr lang="en"/>
              <a:t>configuration that</a:t>
            </a:r>
            <a:r>
              <a:rPr lang="en"/>
              <a:t> can be set on the host to block unwanted traffic is to whitelist only internal IP addresses that should have access to the /secret_folder/ directory. Blocking all other unwanted access. With that being said, the best solution would be to delete the /secret_folder/ all together.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Describe the solution. If possible, provide required command lines. </a:t>
            </a:r>
            <a:endParaRPr/>
          </a:p>
          <a:p>
            <a:pPr indent="0" lvl="0" marL="0" rtl="0" algn="l">
              <a:spcBef>
                <a:spcPts val="0"/>
              </a:spcBef>
              <a:spcAft>
                <a:spcPts val="0"/>
              </a:spcAft>
              <a:buClr>
                <a:schemeClr val="dk1"/>
              </a:buClr>
              <a:buSzPts val="1100"/>
              <a:buFont typeface="Arial"/>
              <a:buNone/>
            </a:pPr>
            <a:r>
              <a:rPr b="1" lang="en"/>
              <a:t>Answer</a:t>
            </a:r>
            <a:r>
              <a:rPr lang="en"/>
              <a:t>: To add a whitelist for IP addresses a firewall must be in place in order to program the firewall. Then you can program the firewall to only allow </a:t>
            </a:r>
            <a:r>
              <a:rPr lang="en"/>
              <a:t>specific</a:t>
            </a:r>
            <a:r>
              <a:rPr lang="en"/>
              <a:t> IP addresses into the directory and block all other IP addresses. </a:t>
            </a:r>
            <a:endParaRPr/>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36" name="Google Shape;1236;p72"/>
          <p:cNvSpPr txBox="1"/>
          <p:nvPr>
            <p:ph idx="1" type="subTitle"/>
          </p:nvPr>
        </p:nvSpPr>
        <p:spPr>
          <a:xfrm>
            <a:off x="0" y="514350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7" name="Google Shape;1237;p72"/>
          <p:cNvSpPr txBox="1"/>
          <p:nvPr>
            <p:ph idx="2" type="subTitle"/>
          </p:nvPr>
        </p:nvSpPr>
        <p:spPr>
          <a:xfrm>
            <a:off x="-12300" y="1476075"/>
            <a:ext cx="4479000" cy="36675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kind of alarm can be set to detect future brute force attacks?</a:t>
            </a:r>
            <a:endParaRPr/>
          </a:p>
          <a:p>
            <a:pPr indent="0" lvl="0" marL="0" rtl="0" algn="l">
              <a:spcBef>
                <a:spcPts val="0"/>
              </a:spcBef>
              <a:spcAft>
                <a:spcPts val="0"/>
              </a:spcAft>
              <a:buNone/>
            </a:pPr>
            <a:r>
              <a:rPr b="1" lang="en"/>
              <a:t>Answer</a:t>
            </a:r>
            <a:r>
              <a:rPr lang="en"/>
              <a:t>: An alarm to detect a Brute Force attack could be an alert that watches for more than 10 packets for a single user that have a 400 response code in 1 hour. This would mean </a:t>
            </a:r>
            <a:r>
              <a:rPr lang="en"/>
              <a:t>someone</a:t>
            </a:r>
            <a:r>
              <a:rPr lang="en"/>
              <a:t> has messed up</a:t>
            </a:r>
            <a:r>
              <a:rPr lang="en"/>
              <a:t> their</a:t>
            </a:r>
            <a:r>
              <a:rPr lang="en"/>
              <a:t> own password 10 times </a:t>
            </a:r>
            <a:r>
              <a:rPr lang="en"/>
              <a:t>in a</a:t>
            </a:r>
            <a:r>
              <a:rPr lang="en"/>
              <a:t> row in 1 hour or </a:t>
            </a:r>
            <a:r>
              <a:rPr lang="en"/>
              <a:t>someone</a:t>
            </a:r>
            <a:r>
              <a:rPr lang="en"/>
              <a:t> is trying to access a user’s account maliciously.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 threshold would you set to activate this alarm?</a:t>
            </a:r>
            <a:endParaRPr/>
          </a:p>
          <a:p>
            <a:pPr indent="0" lvl="0" marL="0" rtl="0" algn="l">
              <a:spcBef>
                <a:spcPts val="0"/>
              </a:spcBef>
              <a:spcAft>
                <a:spcPts val="0"/>
              </a:spcAft>
              <a:buClr>
                <a:schemeClr val="dk1"/>
              </a:buClr>
              <a:buSzPts val="1100"/>
              <a:buFont typeface="Arial"/>
              <a:buNone/>
            </a:pPr>
            <a:r>
              <a:rPr b="1" lang="en"/>
              <a:t>Answer</a:t>
            </a:r>
            <a:r>
              <a:rPr lang="en"/>
              <a:t>: The threshold is the toughest part, since </a:t>
            </a:r>
            <a:r>
              <a:rPr lang="en"/>
              <a:t>it's</a:t>
            </a:r>
            <a:r>
              <a:rPr lang="en"/>
              <a:t> different for every organization. For </a:t>
            </a:r>
            <a:r>
              <a:rPr lang="en"/>
              <a:t>this scenario, starting with a threshold of 10, then working down or up depending on the number of alerts being received by the system admins is the safest way to play this threshold.</a:t>
            </a:r>
            <a:endParaRPr/>
          </a:p>
          <a:p>
            <a:pPr indent="0" lvl="0" marL="0" rtl="0" algn="l">
              <a:spcBef>
                <a:spcPts val="0"/>
              </a:spcBef>
              <a:spcAft>
                <a:spcPts val="0"/>
              </a:spcAft>
              <a:buNone/>
            </a:pPr>
            <a:r>
              <a:t/>
            </a:r>
            <a:endParaRPr sz="1400"/>
          </a:p>
        </p:txBody>
      </p:sp>
      <p:sp>
        <p:nvSpPr>
          <p:cNvPr id="1238" name="Google Shape;1238;p72"/>
          <p:cNvSpPr txBox="1"/>
          <p:nvPr>
            <p:ph idx="3" type="subTitle"/>
          </p:nvPr>
        </p:nvSpPr>
        <p:spPr>
          <a:xfrm>
            <a:off x="4286100" y="1478400"/>
            <a:ext cx="4733400" cy="34281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configuration can be set on the host to block brute force attacks?</a:t>
            </a:r>
            <a:endParaRPr/>
          </a:p>
          <a:p>
            <a:pPr indent="0" lvl="0" marL="0" rtl="0" algn="l">
              <a:spcBef>
                <a:spcPts val="0"/>
              </a:spcBef>
              <a:spcAft>
                <a:spcPts val="0"/>
              </a:spcAft>
              <a:buNone/>
            </a:pPr>
            <a:r>
              <a:rPr b="1" lang="en"/>
              <a:t>Answer</a:t>
            </a:r>
            <a:r>
              <a:rPr lang="en"/>
              <a:t>: With our alarm watching for 400 response </a:t>
            </a:r>
            <a:r>
              <a:rPr lang="en"/>
              <a:t>codes</a:t>
            </a:r>
            <a:r>
              <a:rPr lang="en"/>
              <a:t> with a threshold of 10 times per hour. After a user or attacker uses up the 10 attempts in 1 hour a system admin will be notified to contact the user. The users account will also be locked until the system admin makes contact with the employee and determines if it is an attack or forgotten password.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Describe the solution. If possible, provide the required command line(s). </a:t>
            </a:r>
            <a:endParaRPr/>
          </a:p>
          <a:p>
            <a:pPr indent="0" lvl="0" marL="0" rtl="0" algn="l">
              <a:spcBef>
                <a:spcPts val="0"/>
              </a:spcBef>
              <a:spcAft>
                <a:spcPts val="0"/>
              </a:spcAft>
              <a:buClr>
                <a:schemeClr val="dk1"/>
              </a:buClr>
              <a:buSzPts val="1100"/>
              <a:buFont typeface="Arial"/>
              <a:buNone/>
            </a:pPr>
            <a:r>
              <a:rPr b="1" lang="en"/>
              <a:t>Answer</a:t>
            </a:r>
            <a:r>
              <a:rPr lang="en"/>
              <a:t>: The solution would be to lock the users account until the system admin determines if it was an attack or a case of forgotten password and unlocks the account to be logged into.</a:t>
            </a:r>
            <a:endParaRPr/>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44" name="Google Shape;1244;p73"/>
          <p:cNvSpPr txBox="1"/>
          <p:nvPr>
            <p:ph idx="1" type="subTitle"/>
          </p:nvPr>
        </p:nvSpPr>
        <p:spPr>
          <a:xfrm>
            <a:off x="0" y="514350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5" name="Google Shape;1245;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kind of alarm can be set to detect future access to this directory?</a:t>
            </a:r>
            <a:endParaRPr/>
          </a:p>
          <a:p>
            <a:pPr indent="0" lvl="0" marL="0" rtl="0" algn="l">
              <a:spcBef>
                <a:spcPts val="0"/>
              </a:spcBef>
              <a:spcAft>
                <a:spcPts val="0"/>
              </a:spcAft>
              <a:buNone/>
            </a:pPr>
            <a:r>
              <a:rPr b="1" lang="en"/>
              <a:t>Answer</a:t>
            </a:r>
            <a:r>
              <a:rPr lang="en"/>
              <a:t>: An alarm can be set to alert the system admins if a client tried to access the /webdav/ directory from NOT an internal IP address that is authorized (Whitelisted) to access the directory.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 threshold would you set to activate this alarm?</a:t>
            </a:r>
            <a:endParaRPr/>
          </a:p>
          <a:p>
            <a:pPr indent="0" lvl="0" marL="0" rtl="0" algn="l">
              <a:spcBef>
                <a:spcPts val="0"/>
              </a:spcBef>
              <a:spcAft>
                <a:spcPts val="0"/>
              </a:spcAft>
              <a:buClr>
                <a:schemeClr val="dk1"/>
              </a:buClr>
              <a:buSzPts val="1100"/>
              <a:buFont typeface="Arial"/>
              <a:buNone/>
            </a:pPr>
            <a:r>
              <a:rPr b="1" lang="en"/>
              <a:t>Answer</a:t>
            </a:r>
            <a:r>
              <a:rPr lang="en"/>
              <a:t>: The threshold similar to accessing the /secret_folder/ would be 1 time. If anyone from an unauthorized IP address is attempting or already has access the /webdav/ directory, there is a problem.</a:t>
            </a:r>
            <a:endParaRPr/>
          </a:p>
          <a:p>
            <a:pPr indent="0" lvl="0" marL="0" rtl="0" algn="l">
              <a:spcBef>
                <a:spcPts val="0"/>
              </a:spcBef>
              <a:spcAft>
                <a:spcPts val="0"/>
              </a:spcAft>
              <a:buNone/>
            </a:pPr>
            <a:r>
              <a:t/>
            </a:r>
            <a:endParaRPr sz="1400"/>
          </a:p>
        </p:txBody>
      </p:sp>
      <p:sp>
        <p:nvSpPr>
          <p:cNvPr id="1246" name="Google Shape;1246;p73"/>
          <p:cNvSpPr txBox="1"/>
          <p:nvPr>
            <p:ph idx="3" type="subTitle"/>
          </p:nvPr>
        </p:nvSpPr>
        <p:spPr>
          <a:xfrm>
            <a:off x="4246125" y="1604700"/>
            <a:ext cx="45192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configuration can be set on the host to control access?</a:t>
            </a:r>
            <a:endParaRPr/>
          </a:p>
          <a:p>
            <a:pPr indent="0" lvl="0" marL="0" rtl="0" algn="l">
              <a:spcBef>
                <a:spcPts val="0"/>
              </a:spcBef>
              <a:spcAft>
                <a:spcPts val="0"/>
              </a:spcAft>
              <a:buNone/>
            </a:pPr>
            <a:r>
              <a:rPr b="1" lang="en"/>
              <a:t>Answer </a:t>
            </a:r>
            <a:r>
              <a:rPr lang="en"/>
              <a:t>:The best way to mitigate a client/attacker from accessing the /webdav/ directory is to not allow remote access to the directory over </a:t>
            </a:r>
            <a:r>
              <a:rPr lang="en"/>
              <a:t>the</a:t>
            </a:r>
            <a:r>
              <a:rPr lang="en"/>
              <a:t> web. This way only internal systems can access and make changes to the directory.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Describe the solution. If possible, provide the required command line(s). </a:t>
            </a:r>
            <a:endParaRPr/>
          </a:p>
          <a:p>
            <a:pPr indent="0" lvl="0" marL="0" rtl="0" algn="l">
              <a:spcBef>
                <a:spcPts val="0"/>
              </a:spcBef>
              <a:spcAft>
                <a:spcPts val="0"/>
              </a:spcAft>
              <a:buClr>
                <a:schemeClr val="dk1"/>
              </a:buClr>
              <a:buSzPts val="1100"/>
              <a:buFont typeface="Arial"/>
              <a:buNone/>
            </a:pPr>
            <a:r>
              <a:rPr b="1" lang="en"/>
              <a:t>Answer</a:t>
            </a:r>
            <a:r>
              <a:rPr lang="en"/>
              <a:t>: To implement this solution the System admin team would have to block all connection over the internet via a firewall. Then create a white list of internal IP addresses that can access the server for the system admins to maintain the server.</a:t>
            </a:r>
            <a:endParaRPr/>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52" name="Google Shape;1252;p74"/>
          <p:cNvSpPr txBox="1"/>
          <p:nvPr>
            <p:ph idx="1" type="subTitle"/>
          </p:nvPr>
        </p:nvSpPr>
        <p:spPr>
          <a:xfrm>
            <a:off x="-12300" y="514350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3" name="Google Shape;1253;p74"/>
          <p:cNvSpPr txBox="1"/>
          <p:nvPr>
            <p:ph idx="2" type="subTitle"/>
          </p:nvPr>
        </p:nvSpPr>
        <p:spPr>
          <a:xfrm>
            <a:off x="-12300" y="1473750"/>
            <a:ext cx="4298400" cy="36675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kind of alarm can be set to detect future file uploads?</a:t>
            </a:r>
            <a:endParaRPr/>
          </a:p>
          <a:p>
            <a:pPr indent="0" lvl="0" marL="0" rtl="0" algn="l">
              <a:spcBef>
                <a:spcPts val="0"/>
              </a:spcBef>
              <a:spcAft>
                <a:spcPts val="0"/>
              </a:spcAft>
              <a:buNone/>
            </a:pPr>
            <a:r>
              <a:rPr b="1" lang="en"/>
              <a:t>Answer</a:t>
            </a:r>
            <a:r>
              <a:rPr lang="en"/>
              <a:t>: An alarm to detect a client trying to upload a </a:t>
            </a:r>
            <a:r>
              <a:rPr lang="en"/>
              <a:t>reverse</a:t>
            </a:r>
            <a:r>
              <a:rPr lang="en"/>
              <a:t> shell script can be set to alert all system admins if any file is being uploaded to the site </a:t>
            </a:r>
            <a:r>
              <a:rPr lang="en"/>
              <a:t>and</a:t>
            </a:r>
            <a:r>
              <a:rPr lang="en"/>
              <a:t> specifically the /webdav/ </a:t>
            </a:r>
            <a:r>
              <a:rPr lang="en"/>
              <a:t>directory</a:t>
            </a:r>
            <a:r>
              <a:rPr lang="en"/>
              <a:t>. This way any file being uploaded to the site will be looked at </a:t>
            </a:r>
            <a:r>
              <a:rPr lang="en"/>
              <a:t>immediately</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What threshold would you set to activate this alarm?</a:t>
            </a:r>
            <a:endParaRPr/>
          </a:p>
          <a:p>
            <a:pPr indent="0" lvl="0" marL="0" rtl="0" algn="l">
              <a:spcBef>
                <a:spcPts val="0"/>
              </a:spcBef>
              <a:spcAft>
                <a:spcPts val="0"/>
              </a:spcAft>
              <a:buClr>
                <a:schemeClr val="dk1"/>
              </a:buClr>
              <a:buSzPts val="1100"/>
              <a:buFont typeface="Arial"/>
              <a:buNone/>
            </a:pPr>
            <a:r>
              <a:rPr b="1" lang="en"/>
              <a:t>Answer</a:t>
            </a:r>
            <a:r>
              <a:rPr lang="en"/>
              <a:t>: The threshold I would use would be 1. If 1 file is uploaded to the /webdav/ file or anywhere on the website from a client the system admins will be </a:t>
            </a:r>
            <a:r>
              <a:rPr lang="en"/>
              <a:t>notified</a:t>
            </a:r>
            <a:r>
              <a:rPr lang="en"/>
              <a:t>. </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54" name="Google Shape;1254;p74"/>
          <p:cNvSpPr txBox="1"/>
          <p:nvPr>
            <p:ph idx="3" type="subTitle"/>
          </p:nvPr>
        </p:nvSpPr>
        <p:spPr>
          <a:xfrm>
            <a:off x="4466800" y="1476075"/>
            <a:ext cx="4677300" cy="36675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configuration can be set on the host to block file uploads?</a:t>
            </a:r>
            <a:endParaRPr/>
          </a:p>
          <a:p>
            <a:pPr indent="0" lvl="0" marL="0" rtl="0" algn="l">
              <a:spcBef>
                <a:spcPts val="0"/>
              </a:spcBef>
              <a:spcAft>
                <a:spcPts val="0"/>
              </a:spcAft>
              <a:buNone/>
            </a:pPr>
            <a:r>
              <a:rPr b="1" lang="en"/>
              <a:t>Answer</a:t>
            </a:r>
            <a:r>
              <a:rPr lang="en"/>
              <a:t>: The best way to mitigate this </a:t>
            </a:r>
            <a:r>
              <a:rPr lang="en"/>
              <a:t>type</a:t>
            </a:r>
            <a:r>
              <a:rPr lang="en"/>
              <a:t> of attack is block all clients and users other than the internal system admins from uploading any files to the site. And/Or you can </a:t>
            </a:r>
            <a:r>
              <a:rPr lang="en"/>
              <a:t>change</a:t>
            </a:r>
            <a:r>
              <a:rPr lang="en"/>
              <a:t> the /webdav/ </a:t>
            </a:r>
            <a:r>
              <a:rPr lang="en"/>
              <a:t>directory</a:t>
            </a:r>
            <a:r>
              <a:rPr lang="en"/>
              <a:t> to not allow script execution in order to still allow file upload, but stop malicious executables from running. But this can be tricky and abused by an </a:t>
            </a:r>
            <a:r>
              <a:rPr lang="en"/>
              <a:t>attacker</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Describe the solution. If possible, provide the required command line. </a:t>
            </a:r>
            <a:endParaRPr/>
          </a:p>
          <a:p>
            <a:pPr indent="0" lvl="0" marL="0" rtl="0" algn="l">
              <a:spcBef>
                <a:spcPts val="0"/>
              </a:spcBef>
              <a:spcAft>
                <a:spcPts val="0"/>
              </a:spcAft>
              <a:buClr>
                <a:schemeClr val="dk1"/>
              </a:buClr>
              <a:buSzPts val="1100"/>
              <a:buFont typeface="Arial"/>
              <a:buNone/>
            </a:pPr>
            <a:r>
              <a:rPr b="1" lang="en"/>
              <a:t>Answer</a:t>
            </a:r>
            <a:r>
              <a:rPr lang="en"/>
              <a:t>: To implement the blocking all files from being uploaded, simply add this security feature into the website and all clients will not be able to upload any files into </a:t>
            </a:r>
            <a:r>
              <a:rPr lang="en"/>
              <a:t>the</a:t>
            </a:r>
            <a:r>
              <a:rPr lang="en"/>
              <a:t> site. </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744375"/>
            <a:ext cx="1814100" cy="40062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192.168.1.1 - 192.168.1.254</a:t>
            </a:r>
            <a:endParaRPr/>
          </a:p>
          <a:p>
            <a:pPr indent="0" lvl="0" marL="0" rtl="0" algn="l">
              <a:spcBef>
                <a:spcPts val="0"/>
              </a:spcBef>
              <a:spcAft>
                <a:spcPts val="0"/>
              </a:spcAft>
              <a:buClr>
                <a:schemeClr val="dk1"/>
              </a:buClr>
              <a:buSzPts val="1100"/>
              <a:buFont typeface="Arial"/>
              <a:buNone/>
            </a:pPr>
            <a:r>
              <a:rPr lang="en"/>
              <a:t>CIDR: 192.168.1.0 /24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Red Vs Blue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192.168.1.8</a:t>
            </a:r>
            <a:endParaRPr/>
          </a:p>
          <a:p>
            <a:pPr indent="0" lvl="0" marL="0" rtl="0" algn="l">
              <a:spcBef>
                <a:spcPts val="0"/>
              </a:spcBef>
              <a:spcAft>
                <a:spcPts val="0"/>
              </a:spcAft>
              <a:buClr>
                <a:schemeClr val="dk1"/>
              </a:buClr>
              <a:buSzPts val="1100"/>
              <a:buFont typeface="Arial"/>
              <a:buNone/>
            </a:pPr>
            <a:r>
              <a:rPr lang="en"/>
              <a:t>OS: Kali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425" y="6996975"/>
            <a:ext cx="7971900" cy="9489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sz="1200"/>
              <a:t>The image is too </a:t>
            </a:r>
            <a:r>
              <a:rPr lang="en" sz="1200"/>
              <a:t>big</a:t>
            </a:r>
            <a:r>
              <a:rPr lang="en" sz="1200"/>
              <a:t> for this slide obviously! I have a link to my Github page where the diagram can be seen much easier. Link: </a:t>
            </a:r>
            <a:r>
              <a:rPr lang="en" sz="1200" u="sng">
                <a:solidFill>
                  <a:schemeClr val="hlink"/>
                </a:solidFill>
                <a:hlinkClick r:id="rId4"/>
              </a:rPr>
              <a:t>https://github.com/Calvin-A-Cyber/University-of-Denver-Course-Work/blob/main/Images/Diagrams/Red%20Team%20VS%20Blue%20Team.drawio.png</a:t>
            </a:r>
            <a:endParaRPr sz="1200"/>
          </a:p>
        </p:txBody>
      </p:sp>
      <p:pic>
        <p:nvPicPr>
          <p:cNvPr id="1061" name="Google Shape;1061;p57"/>
          <p:cNvPicPr preferRelativeResize="0"/>
          <p:nvPr/>
        </p:nvPicPr>
        <p:blipFill>
          <a:blip r:embed="rId5">
            <a:alphaModFix/>
          </a:blip>
          <a:stretch>
            <a:fillRect/>
          </a:stretch>
        </p:blipFill>
        <p:spPr>
          <a:xfrm>
            <a:off x="364638" y="744375"/>
            <a:ext cx="6201075" cy="609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0" y="5143500"/>
            <a:ext cx="7971900" cy="7416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{3627DB58-DA23-434A-9ED9-8EC70AA26BFF}</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b="1" lang="en" sz="1300">
                          <a:latin typeface="Roboto"/>
                          <a:ea typeface="Roboto"/>
                          <a:cs typeface="Roboto"/>
                          <a:sym typeface="Roboto"/>
                        </a:rPr>
                        <a:t>Red VS Blue</a:t>
                      </a:r>
                      <a:endParaRPr b="1" sz="13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the VM that is running Hyper-V-Manager, allowing us to access the Capstone and Kali machines.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sz="1300">
                          <a:latin typeface="Roboto"/>
                          <a:ea typeface="Roboto"/>
                          <a:cs typeface="Roboto"/>
                          <a:sym typeface="Roboto"/>
                        </a:rPr>
                        <a:t>ELK Stack Machine</a:t>
                      </a:r>
                      <a:endParaRPr b="1" sz="13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machine is the ELK Stack (Elastic search, </a:t>
                      </a:r>
                      <a:r>
                        <a:rPr lang="en" sz="1200">
                          <a:latin typeface="Roboto"/>
                          <a:ea typeface="Roboto"/>
                          <a:cs typeface="Roboto"/>
                          <a:sym typeface="Roboto"/>
                        </a:rPr>
                        <a:t>Logstash</a:t>
                      </a:r>
                      <a:r>
                        <a:rPr lang="en" sz="1200">
                          <a:latin typeface="Roboto"/>
                          <a:ea typeface="Roboto"/>
                          <a:cs typeface="Roboto"/>
                          <a:sym typeface="Roboto"/>
                        </a:rPr>
                        <a:t> and Kibana) that collects the logs, sorts them and displays them in Kibana.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sz="1300">
                          <a:latin typeface="Roboto"/>
                          <a:ea typeface="Roboto"/>
                          <a:cs typeface="Roboto"/>
                          <a:sym typeface="Roboto"/>
                        </a:rPr>
                        <a:t>Kali</a:t>
                      </a:r>
                      <a:endParaRPr b="1" sz="13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192.168.1.8</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the </a:t>
                      </a:r>
                      <a:r>
                        <a:rPr lang="en" sz="1200">
                          <a:latin typeface="Roboto"/>
                          <a:ea typeface="Roboto"/>
                          <a:cs typeface="Roboto"/>
                          <a:sym typeface="Roboto"/>
                        </a:rPr>
                        <a:t>attacker</a:t>
                      </a:r>
                      <a:r>
                        <a:rPr lang="en" sz="1200">
                          <a:latin typeface="Roboto"/>
                          <a:ea typeface="Roboto"/>
                          <a:cs typeface="Roboto"/>
                          <a:sym typeface="Roboto"/>
                        </a:rPr>
                        <a:t> machine that I used to run all exploits against the Capstone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sz="1300">
                          <a:latin typeface="Roboto"/>
                          <a:ea typeface="Roboto"/>
                          <a:cs typeface="Roboto"/>
                          <a:sym typeface="Roboto"/>
                        </a:rPr>
                        <a:t>Capstone</a:t>
                      </a:r>
                      <a:endParaRPr b="1" sz="13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the vulnerable machine I ran all exploits against and had some fun while doing it.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0" y="5184000"/>
            <a:ext cx="7971900" cy="15351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sz="1200"/>
              <a:t>For the first Vulnerability I used a CWE rather than a CVE. The reasoning for this is </a:t>
            </a:r>
            <a:r>
              <a:rPr lang="en" sz="1200"/>
              <a:t>because I could not find a CVE case for this vulnerability and this is a very general issue (relative path traversal). I use a Google definition to backup my thinking.“ Here's the simple distinction: CWE stands for Common Weakness Enumeration, and has to do with the vulnerability—not the instance within a product or system. CVE stands for Common Vulnerabilities and Exposures, and has to do with the specific instance within a product or system—not the underlying flaw”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Website used for research: </a:t>
            </a:r>
            <a:r>
              <a:rPr lang="en" sz="1200" u="sng">
                <a:solidFill>
                  <a:schemeClr val="hlink"/>
                </a:solidFill>
                <a:hlinkClick r:id="rId3"/>
              </a:rPr>
              <a:t>https://danielmiessler.com/blog/difference-cve-cwe/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graphicFrame>
        <p:nvGraphicFramePr>
          <p:cNvPr id="1085" name="Google Shape;1085;p60"/>
          <p:cNvGraphicFramePr/>
          <p:nvPr/>
        </p:nvGraphicFramePr>
        <p:xfrm>
          <a:off x="0" y="1040763"/>
          <a:ext cx="3000000" cy="3000000"/>
        </p:xfrm>
        <a:graphic>
          <a:graphicData uri="http://schemas.openxmlformats.org/drawingml/2006/table">
            <a:tbl>
              <a:tblPr>
                <a:noFill/>
                <a:tableStyleId>{3627DB58-DA23-434A-9ED9-8EC70AA26BFF}</a:tableStyleId>
              </a:tblPr>
              <a:tblGrid>
                <a:gridCol w="3048000"/>
                <a:gridCol w="3048000"/>
                <a:gridCol w="3048000"/>
              </a:tblGrid>
              <a:tr h="34447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534075">
                <a:tc>
                  <a:txBody>
                    <a:bodyPr/>
                    <a:lstStyle/>
                    <a:p>
                      <a:pPr indent="0" lvl="0" marL="0" rtl="0" algn="l">
                        <a:spcBef>
                          <a:spcPts val="0"/>
                        </a:spcBef>
                        <a:spcAft>
                          <a:spcPts val="0"/>
                        </a:spcAft>
                        <a:buNone/>
                      </a:pPr>
                      <a:r>
                        <a:rPr i="1" lang="en" sz="1200">
                          <a:latin typeface="Roboto"/>
                          <a:ea typeface="Roboto"/>
                          <a:cs typeface="Roboto"/>
                          <a:sym typeface="Roboto"/>
                        </a:rPr>
                        <a:t>Use the CVE number if it </a:t>
                      </a:r>
                      <a:r>
                        <a:rPr i="1" lang="en" sz="1200">
                          <a:latin typeface="Roboto"/>
                          <a:ea typeface="Roboto"/>
                          <a:cs typeface="Roboto"/>
                          <a:sym typeface="Roboto"/>
                        </a:rPr>
                        <a:t>exists</a:t>
                      </a:r>
                      <a:r>
                        <a:rPr i="1" lang="en" sz="1200">
                          <a:latin typeface="Roboto"/>
                          <a:ea typeface="Roboto"/>
                          <a:cs typeface="Roboto"/>
                          <a:sym typeface="Roboto"/>
                        </a:rPr>
                        <a:t>. Otherwise, use the common name.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Describe the vulnerability.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200">
                          <a:latin typeface="Roboto"/>
                          <a:ea typeface="Roboto"/>
                          <a:cs typeface="Roboto"/>
                          <a:sym typeface="Roboto"/>
                        </a:rPr>
                        <a:t>Describe what this vulnerability allows the attacker to do</a:t>
                      </a:r>
                      <a:r>
                        <a:rPr i="1" lang="en" sz="1200">
                          <a:latin typeface="Roboto"/>
                          <a:ea typeface="Roboto"/>
                          <a:cs typeface="Roboto"/>
                          <a:sym typeface="Roboto"/>
                        </a:rPr>
                        <a:t>.</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066325">
                <a:tc>
                  <a:txBody>
                    <a:bodyPr/>
                    <a:lstStyle/>
                    <a:p>
                      <a:pPr indent="0" lvl="0" marL="0" rtl="0" algn="l">
                        <a:spcBef>
                          <a:spcPts val="0"/>
                        </a:spcBef>
                        <a:spcAft>
                          <a:spcPts val="0"/>
                        </a:spcAft>
                        <a:buNone/>
                      </a:pPr>
                      <a:r>
                        <a:rPr lang="en" sz="1200">
                          <a:latin typeface="Roboto"/>
                          <a:ea typeface="Roboto"/>
                          <a:cs typeface="Roboto"/>
                          <a:sym typeface="Roboto"/>
                        </a:rPr>
                        <a:t>Exploitation: Terrible Website Security (CWE-23: Relative Path Traversal)</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This exploit did not require any tools. The “web devs” left an easter egg in file1.txt that there is a hidden directory called /secret_folder/….terrible web security!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If the web dev team did not leave this easter egg, then I could have just used a tool like dirb to find the hidden directory, but by having this hidden directory they are setting themselves up to be attacked.</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88925">
                <a:tc>
                  <a:txBody>
                    <a:bodyPr/>
                    <a:lstStyle/>
                    <a:p>
                      <a:pPr indent="0" lvl="0" marL="0" rtl="0" algn="l">
                        <a:spcBef>
                          <a:spcPts val="0"/>
                        </a:spcBef>
                        <a:spcAft>
                          <a:spcPts val="0"/>
                        </a:spcAft>
                        <a:buNone/>
                      </a:pPr>
                      <a:r>
                        <a:rPr lang="en" sz="1200">
                          <a:latin typeface="Roboto"/>
                          <a:ea typeface="Roboto"/>
                          <a:cs typeface="Roboto"/>
                          <a:sym typeface="Roboto"/>
                        </a:rPr>
                        <a:t>Exploitation: Hydra Brute Force Attack (CVE-2021-XXXX)</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This exploit I used the hydra command to launch a Brute Force Attack on the site for the credentials to login into the /secret_folder/ directory.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This allowed me to obtain the credentials to login into the /secret_folder/, which </a:t>
                      </a:r>
                      <a:r>
                        <a:rPr lang="en" sz="1100">
                          <a:latin typeface="Roboto"/>
                          <a:ea typeface="Roboto"/>
                          <a:cs typeface="Roboto"/>
                          <a:sym typeface="Roboto"/>
                        </a:rPr>
                        <a:t>ultimately</a:t>
                      </a:r>
                      <a:r>
                        <a:rPr lang="en" sz="1100">
                          <a:latin typeface="Roboto"/>
                          <a:ea typeface="Roboto"/>
                          <a:cs typeface="Roboto"/>
                          <a:sym typeface="Roboto"/>
                        </a:rPr>
                        <a:t> allowed me to launching an attack on the site via a reverse shell.</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187725">
                <a:tc>
                  <a:txBody>
                    <a:bodyPr/>
                    <a:lstStyle/>
                    <a:p>
                      <a:pPr indent="0" lvl="0" marL="0" rtl="0" algn="l">
                        <a:spcBef>
                          <a:spcPts val="0"/>
                        </a:spcBef>
                        <a:spcAft>
                          <a:spcPts val="0"/>
                        </a:spcAft>
                        <a:buNone/>
                      </a:pPr>
                      <a:r>
                        <a:rPr lang="en" sz="1200">
                          <a:latin typeface="Roboto"/>
                          <a:ea typeface="Roboto"/>
                          <a:cs typeface="Roboto"/>
                          <a:sym typeface="Roboto"/>
                        </a:rPr>
                        <a:t>Exploitation: Reverse Shell (CVE-2019-13386)</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This exploit allows a user to execute a reverse shell with user </a:t>
                      </a:r>
                      <a:r>
                        <a:rPr lang="en" sz="1200">
                          <a:latin typeface="Roboto"/>
                          <a:ea typeface="Roboto"/>
                          <a:cs typeface="Roboto"/>
                          <a:sym typeface="Roboto"/>
                        </a:rPr>
                        <a:t>privileges</a:t>
                      </a:r>
                      <a:r>
                        <a:rPr lang="en" sz="1200">
                          <a:latin typeface="Roboto"/>
                          <a:ea typeface="Roboto"/>
                          <a:cs typeface="Roboto"/>
                          <a:sym typeface="Roboto"/>
                        </a:rPr>
                        <a:t>.</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This is a catastrophic vulnerability for an organization or website, every </a:t>
                      </a:r>
                      <a:r>
                        <a:rPr lang="en" sz="1100">
                          <a:latin typeface="Roboto"/>
                          <a:ea typeface="Roboto"/>
                          <a:cs typeface="Roboto"/>
                          <a:sym typeface="Roboto"/>
                        </a:rPr>
                        <a:t>piece</a:t>
                      </a:r>
                      <a:r>
                        <a:rPr lang="en" sz="1100">
                          <a:latin typeface="Roboto"/>
                          <a:ea typeface="Roboto"/>
                          <a:cs typeface="Roboto"/>
                          <a:sym typeface="Roboto"/>
                        </a:rPr>
                        <a:t> of data is at risk, all user credentials are at risk and even the website is at risk because an attack can encrypt all files and shut the website down. </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000">
                <a:solidFill>
                  <a:schemeClr val="dk1"/>
                </a:solidFill>
              </a:rPr>
              <a:t>Exploitation: Terrible Website Security (</a:t>
            </a:r>
            <a:r>
              <a:rPr lang="en" sz="2000"/>
              <a:t>CWE-23: Relative Path Traversal)</a:t>
            </a:r>
            <a:endParaRPr sz="2000"/>
          </a:p>
          <a:p>
            <a:pPr indent="0" lvl="0" marL="0" rtl="0" algn="l">
              <a:spcBef>
                <a:spcPts val="0"/>
              </a:spcBef>
              <a:spcAft>
                <a:spcPts val="0"/>
              </a:spcAft>
              <a:buNone/>
            </a:pPr>
            <a:r>
              <a:t/>
            </a:r>
            <a:endParaRPr/>
          </a:p>
        </p:txBody>
      </p:sp>
      <p:sp>
        <p:nvSpPr>
          <p:cNvPr id="1091" name="Google Shape;1091;p61"/>
          <p:cNvSpPr txBox="1"/>
          <p:nvPr>
            <p:ph idx="2" type="subTitle"/>
          </p:nvPr>
        </p:nvSpPr>
        <p:spPr>
          <a:xfrm>
            <a:off x="0" y="5143500"/>
            <a:ext cx="7971900" cy="1165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b="1" lang="en" sz="1300"/>
              <a:t>The screenshots do not look great and are hard to read, sorry! I tried my best, but you can just drag the screenshot corner to make it big when your grading. </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lang="en" sz="1100"/>
              <a:t>Website used for research found Via Google: </a:t>
            </a:r>
            <a:r>
              <a:rPr lang="en" sz="1100" u="sng">
                <a:solidFill>
                  <a:schemeClr val="hlink"/>
                </a:solidFill>
                <a:hlinkClick r:id="rId3"/>
              </a:rPr>
              <a:t>https://cwe.mitre.org/data/definitions/23.html</a:t>
            </a:r>
            <a:endParaRPr sz="1100"/>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Answer</a:t>
            </a:r>
            <a:r>
              <a:rPr lang="en" sz="1200">
                <a:latin typeface="Roboto"/>
                <a:ea typeface="Roboto"/>
                <a:cs typeface="Roboto"/>
                <a:sym typeface="Roboto"/>
              </a:rPr>
              <a:t>: No tools were needed to find this exploit. While navigating around the site I clicked on file1.txt and the output referred to a /secret_folder/ for more information. This was </a:t>
            </a:r>
            <a:r>
              <a:rPr lang="en" sz="1200">
                <a:latin typeface="Roboto"/>
                <a:ea typeface="Roboto"/>
                <a:cs typeface="Roboto"/>
                <a:sym typeface="Roboto"/>
              </a:rPr>
              <a:t>deliberately</a:t>
            </a:r>
            <a:r>
              <a:rPr lang="en" sz="1200">
                <a:latin typeface="Roboto"/>
                <a:ea typeface="Roboto"/>
                <a:cs typeface="Roboto"/>
                <a:sym typeface="Roboto"/>
              </a:rPr>
              <a:t> referring to a directory that a normal user should not be able to access and how to navigate to the directory.</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Answer</a:t>
            </a:r>
            <a:r>
              <a:rPr lang="en" sz="1200">
                <a:latin typeface="Roboto"/>
                <a:ea typeface="Roboto"/>
                <a:cs typeface="Roboto"/>
                <a:sym typeface="Roboto"/>
              </a:rPr>
              <a:t>: This exploit led me to navigate to the /secret_folder/ which then led me to find the /webdav/ directory, where I could </a:t>
            </a:r>
            <a:r>
              <a:rPr lang="en" sz="1200">
                <a:latin typeface="Roboto"/>
                <a:ea typeface="Roboto"/>
                <a:cs typeface="Roboto"/>
                <a:sym typeface="Roboto"/>
              </a:rPr>
              <a:t>ultimately</a:t>
            </a:r>
            <a:r>
              <a:rPr lang="en" sz="1200">
                <a:latin typeface="Roboto"/>
                <a:ea typeface="Roboto"/>
                <a:cs typeface="Roboto"/>
                <a:sym typeface="Roboto"/>
              </a:rPr>
              <a:t> </a:t>
            </a:r>
            <a:r>
              <a:rPr lang="en" sz="1200">
                <a:latin typeface="Roboto"/>
                <a:ea typeface="Roboto"/>
                <a:cs typeface="Roboto"/>
                <a:sym typeface="Roboto"/>
              </a:rPr>
              <a:t>launch</a:t>
            </a:r>
            <a:r>
              <a:rPr lang="en" sz="1200">
                <a:latin typeface="Roboto"/>
                <a:ea typeface="Roboto"/>
                <a:cs typeface="Roboto"/>
                <a:sym typeface="Roboto"/>
              </a:rPr>
              <a:t> my attack.</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5984775" y="1451763"/>
            <a:ext cx="3261300" cy="36621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b="1" sz="1200">
              <a:latin typeface="Roboto"/>
              <a:ea typeface="Roboto"/>
              <a:cs typeface="Roboto"/>
              <a:sym typeface="Roboto"/>
            </a:endParaRPr>
          </a:p>
        </p:txBody>
      </p:sp>
      <p:pic>
        <p:nvPicPr>
          <p:cNvPr id="1107" name="Google Shape;1107;p61"/>
          <p:cNvPicPr preferRelativeResize="0"/>
          <p:nvPr/>
        </p:nvPicPr>
        <p:blipFill>
          <a:blip r:embed="rId4">
            <a:alphaModFix/>
          </a:blip>
          <a:stretch>
            <a:fillRect/>
          </a:stretch>
        </p:blipFill>
        <p:spPr>
          <a:xfrm>
            <a:off x="5882700" y="1830614"/>
            <a:ext cx="3261300" cy="1421586"/>
          </a:xfrm>
          <a:prstGeom prst="rect">
            <a:avLst/>
          </a:prstGeom>
          <a:noFill/>
          <a:ln>
            <a:noFill/>
          </a:ln>
        </p:spPr>
      </p:pic>
      <p:pic>
        <p:nvPicPr>
          <p:cNvPr id="1108" name="Google Shape;1108;p61"/>
          <p:cNvPicPr preferRelativeResize="0"/>
          <p:nvPr/>
        </p:nvPicPr>
        <p:blipFill>
          <a:blip r:embed="rId5">
            <a:alphaModFix/>
          </a:blip>
          <a:stretch>
            <a:fillRect/>
          </a:stretch>
        </p:blipFill>
        <p:spPr>
          <a:xfrm>
            <a:off x="5924547" y="3252200"/>
            <a:ext cx="3261300" cy="11657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Exploitation: Hydra Brute Force Attack (CVE-2021-XXXX)</a:t>
            </a:r>
            <a:endParaRPr/>
          </a:p>
        </p:txBody>
      </p:sp>
      <p:sp>
        <p:nvSpPr>
          <p:cNvPr id="1114" name="Google Shape;1114;p62"/>
          <p:cNvSpPr txBox="1"/>
          <p:nvPr>
            <p:ph idx="2" type="subTitle"/>
          </p:nvPr>
        </p:nvSpPr>
        <p:spPr>
          <a:xfrm>
            <a:off x="0" y="5143500"/>
            <a:ext cx="7971900" cy="1594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b="1" lang="en" sz="1300">
                <a:solidFill>
                  <a:schemeClr val="dk1"/>
                </a:solidFill>
              </a:rPr>
              <a:t>The screenshots do not look great and are hard to read, sorry! I tried my best, but you can just drag the screenshot corner to make it big when your grading. </a:t>
            </a:r>
            <a:endParaRPr b="1" sz="1300">
              <a:solidFill>
                <a:schemeClr val="dk1"/>
              </a:solidFill>
            </a:endParaRPr>
          </a:p>
          <a:p>
            <a:pPr indent="0" lvl="0" marL="0" rtl="0" algn="l">
              <a:spcBef>
                <a:spcPts val="0"/>
              </a:spcBef>
              <a:spcAft>
                <a:spcPts val="0"/>
              </a:spcAft>
              <a:buClr>
                <a:schemeClr val="dk1"/>
              </a:buClr>
              <a:buSzPts val="1100"/>
              <a:buFont typeface="Arial"/>
              <a:buNone/>
            </a:pPr>
            <a:r>
              <a:t/>
            </a:r>
            <a:endParaRPr b="1" sz="13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Website used for research found Via Google: </a:t>
            </a:r>
            <a:r>
              <a:rPr lang="en" sz="1100" u="sng">
                <a:solidFill>
                  <a:schemeClr val="hlink"/>
                </a:solidFill>
                <a:hlinkClick r:id="rId3"/>
              </a:rPr>
              <a:t>https://cve.mitre.org/cgi-bin/cvekey.cgi?keyword=brute+force+rdp</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I could not find the exact CVE number for the exploit, I went through a few hundred and could not determine which one was correct. But the CVE class 2021 is for Brute Force attacks so it is within the CVE-2021 range but I am not sure which exact attack it is numbered (last four digits). </a:t>
            </a:r>
            <a:endParaRPr sz="1100">
              <a:solidFill>
                <a:schemeClr val="dk1"/>
              </a:solidFill>
            </a:endParaRPr>
          </a:p>
        </p:txBody>
      </p:sp>
      <p:sp>
        <p:nvSpPr>
          <p:cNvPr id="1115" name="Google Shape;1115;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Answer</a:t>
            </a:r>
            <a:r>
              <a:rPr lang="en" sz="1200">
                <a:solidFill>
                  <a:schemeClr val="dk1"/>
                </a:solidFill>
                <a:latin typeface="Roboto"/>
                <a:ea typeface="Roboto"/>
                <a:cs typeface="Roboto"/>
                <a:sym typeface="Roboto"/>
              </a:rPr>
              <a:t>: The tool that I used to achieve this vulnerability was Hydra. Hydra uses a wordlist, username, victim’s IP address and a specified port to crack a password.</a:t>
            </a:r>
            <a:endParaRPr sz="1200">
              <a:latin typeface="Roboto"/>
              <a:ea typeface="Roboto"/>
              <a:cs typeface="Roboto"/>
              <a:sym typeface="Roboto"/>
            </a:endParaRPr>
          </a:p>
        </p:txBody>
      </p:sp>
      <p:grpSp>
        <p:nvGrpSpPr>
          <p:cNvPr id="1117" name="Google Shape;1117;p62"/>
          <p:cNvGrpSpPr/>
          <p:nvPr/>
        </p:nvGrpSpPr>
        <p:grpSpPr>
          <a:xfrm>
            <a:off x="457181" y="887903"/>
            <a:ext cx="533372" cy="533480"/>
            <a:chOff x="457200" y="1378813"/>
            <a:chExt cx="695400" cy="695450"/>
          </a:xfrm>
        </p:grpSpPr>
        <p:sp>
          <p:nvSpPr>
            <p:cNvPr id="1118" name="Google Shape;1118;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62"/>
          <p:cNvGrpSpPr/>
          <p:nvPr/>
        </p:nvGrpSpPr>
        <p:grpSpPr>
          <a:xfrm>
            <a:off x="3228956" y="887903"/>
            <a:ext cx="533372" cy="533480"/>
            <a:chOff x="457200" y="1378813"/>
            <a:chExt cx="695400" cy="695450"/>
          </a:xfrm>
        </p:grpSpPr>
        <p:sp>
          <p:nvSpPr>
            <p:cNvPr id="1121" name="Google Shape;1121;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2" name="Google Shape;1122;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2"/>
          <p:cNvSpPr txBox="1"/>
          <p:nvPr/>
        </p:nvSpPr>
        <p:spPr>
          <a:xfrm>
            <a:off x="3228950" y="1480625"/>
            <a:ext cx="2695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Answer</a:t>
            </a:r>
            <a:r>
              <a:rPr lang="en" sz="1200">
                <a:solidFill>
                  <a:schemeClr val="dk1"/>
                </a:solidFill>
                <a:latin typeface="Roboto"/>
                <a:ea typeface="Roboto"/>
                <a:cs typeface="Roboto"/>
                <a:sym typeface="Roboto"/>
              </a:rPr>
              <a:t>: With this exploit I was able to obtain the password for the user Ashton and from there I was able to login into the /secret_folder/ directory that was found on the site. Once I was in the /secret_folder/ directory I was shown a series of instructions to access the /webdav/ directory as well as a password hash to crack to gain access to the directory.</a:t>
            </a:r>
            <a:endParaRPr sz="1200">
              <a:latin typeface="Roboto"/>
              <a:ea typeface="Roboto"/>
              <a:cs typeface="Roboto"/>
              <a:sym typeface="Roboto"/>
            </a:endParaRPr>
          </a:p>
        </p:txBody>
      </p:sp>
      <p:grpSp>
        <p:nvGrpSpPr>
          <p:cNvPr id="1125" name="Google Shape;1125;p62"/>
          <p:cNvGrpSpPr/>
          <p:nvPr/>
        </p:nvGrpSpPr>
        <p:grpSpPr>
          <a:xfrm>
            <a:off x="6134081" y="888653"/>
            <a:ext cx="533372" cy="533480"/>
            <a:chOff x="457200" y="1378813"/>
            <a:chExt cx="695400" cy="695450"/>
          </a:xfrm>
        </p:grpSpPr>
        <p:sp>
          <p:nvSpPr>
            <p:cNvPr id="1126" name="Google Shape;1126;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7" name="Google Shape;1127;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Command: </a:t>
            </a:r>
            <a:r>
              <a:rPr lang="en" sz="1100">
                <a:solidFill>
                  <a:schemeClr val="dk1"/>
                </a:solidFill>
              </a:rPr>
              <a:t> hydra -l ashton -P /usr/share/wordlists/rockyou.txt -s 80 -f -vV 192.168.1.105 http-get /company_folders/secret_folder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pic>
        <p:nvPicPr>
          <p:cNvPr id="1130" name="Google Shape;1130;p62"/>
          <p:cNvPicPr preferRelativeResize="0"/>
          <p:nvPr/>
        </p:nvPicPr>
        <p:blipFill>
          <a:blip r:embed="rId4">
            <a:alphaModFix/>
          </a:blip>
          <a:stretch>
            <a:fillRect/>
          </a:stretch>
        </p:blipFill>
        <p:spPr>
          <a:xfrm>
            <a:off x="5882845" y="1481375"/>
            <a:ext cx="3261155" cy="1003425"/>
          </a:xfrm>
          <a:prstGeom prst="rect">
            <a:avLst/>
          </a:prstGeom>
          <a:noFill/>
          <a:ln>
            <a:noFill/>
          </a:ln>
        </p:spPr>
      </p:pic>
      <p:pic>
        <p:nvPicPr>
          <p:cNvPr id="1131" name="Google Shape;1131;p62"/>
          <p:cNvPicPr preferRelativeResize="0"/>
          <p:nvPr/>
        </p:nvPicPr>
        <p:blipFill>
          <a:blip r:embed="rId5">
            <a:alphaModFix/>
          </a:blip>
          <a:stretch>
            <a:fillRect/>
          </a:stretch>
        </p:blipFill>
        <p:spPr>
          <a:xfrm>
            <a:off x="5882850" y="2527222"/>
            <a:ext cx="3261150" cy="10609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